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67"/>
  </p:notesMasterIdLst>
  <p:handoutMasterIdLst>
    <p:handoutMasterId r:id="rId68"/>
  </p:handoutMasterIdLst>
  <p:sldIdLst>
    <p:sldId id="289" r:id="rId2"/>
    <p:sldId id="291" r:id="rId3"/>
    <p:sldId id="292" r:id="rId4"/>
    <p:sldId id="450" r:id="rId5"/>
    <p:sldId id="448" r:id="rId6"/>
    <p:sldId id="293" r:id="rId7"/>
    <p:sldId id="297" r:id="rId8"/>
    <p:sldId id="451" r:id="rId9"/>
    <p:sldId id="455" r:id="rId10"/>
    <p:sldId id="460" r:id="rId11"/>
    <p:sldId id="462" r:id="rId12"/>
    <p:sldId id="461" r:id="rId13"/>
    <p:sldId id="463" r:id="rId14"/>
    <p:sldId id="456" r:id="rId15"/>
    <p:sldId id="464" r:id="rId16"/>
    <p:sldId id="457" r:id="rId17"/>
    <p:sldId id="466" r:id="rId18"/>
    <p:sldId id="465" r:id="rId19"/>
    <p:sldId id="458" r:id="rId20"/>
    <p:sldId id="459" r:id="rId21"/>
    <p:sldId id="454" r:id="rId22"/>
    <p:sldId id="470" r:id="rId23"/>
    <p:sldId id="298" r:id="rId24"/>
    <p:sldId id="453" r:id="rId25"/>
    <p:sldId id="467" r:id="rId26"/>
    <p:sldId id="468" r:id="rId27"/>
    <p:sldId id="469" r:id="rId28"/>
    <p:sldId id="384" r:id="rId29"/>
    <p:sldId id="385" r:id="rId30"/>
    <p:sldId id="449" r:id="rId31"/>
    <p:sldId id="486" r:id="rId32"/>
    <p:sldId id="487" r:id="rId33"/>
    <p:sldId id="388" r:id="rId34"/>
    <p:sldId id="485" r:id="rId35"/>
    <p:sldId id="392" r:id="rId36"/>
    <p:sldId id="393" r:id="rId37"/>
    <p:sldId id="394" r:id="rId38"/>
    <p:sldId id="395" r:id="rId39"/>
    <p:sldId id="488" r:id="rId40"/>
    <p:sldId id="436" r:id="rId41"/>
    <p:sldId id="437" r:id="rId42"/>
    <p:sldId id="438" r:id="rId43"/>
    <p:sldId id="471" r:id="rId44"/>
    <p:sldId id="472" r:id="rId45"/>
    <p:sldId id="473" r:id="rId46"/>
    <p:sldId id="483" r:id="rId47"/>
    <p:sldId id="474" r:id="rId48"/>
    <p:sldId id="476" r:id="rId49"/>
    <p:sldId id="482" r:id="rId50"/>
    <p:sldId id="477" r:id="rId51"/>
    <p:sldId id="478" r:id="rId52"/>
    <p:sldId id="484" r:id="rId53"/>
    <p:sldId id="479" r:id="rId54"/>
    <p:sldId id="481" r:id="rId55"/>
    <p:sldId id="489" r:id="rId56"/>
    <p:sldId id="490" r:id="rId57"/>
    <p:sldId id="491" r:id="rId58"/>
    <p:sldId id="492" r:id="rId59"/>
    <p:sldId id="496" r:id="rId60"/>
    <p:sldId id="493" r:id="rId61"/>
    <p:sldId id="494" r:id="rId62"/>
    <p:sldId id="497" r:id="rId63"/>
    <p:sldId id="495" r:id="rId64"/>
    <p:sldId id="498" r:id="rId65"/>
    <p:sldId id="383" r:id="rId66"/>
  </p:sldIdLst>
  <p:sldSz cx="9144000" cy="6858000" type="screen4x3"/>
  <p:notesSz cx="7099300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ek Szczepański" initials="MS" lastIdx="10" clrIdx="0">
    <p:extLst>
      <p:ext uri="{19B8F6BF-5375-455C-9EA6-DF929625EA0E}">
        <p15:presenceInfo xmlns:p15="http://schemas.microsoft.com/office/powerpoint/2012/main" userId="Marek Szczepańsk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3399"/>
    <a:srgbClr val="FFFF00"/>
    <a:srgbClr val="F0F51B"/>
    <a:srgbClr val="00FF00"/>
    <a:srgbClr val="FF9900"/>
    <a:srgbClr val="FF2D2D"/>
    <a:srgbClr val="7798D3"/>
    <a:srgbClr val="8BA7D9"/>
    <a:srgbClr val="91BC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Styl jasny 1 — Ak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958"/>
    </p:cViewPr>
  </p:sorterViewPr>
  <p:notesViewPr>
    <p:cSldViewPr snapToGrid="0">
      <p:cViewPr varScale="1">
        <p:scale>
          <a:sx n="48" d="100"/>
          <a:sy n="48" d="100"/>
        </p:scale>
        <p:origin x="-2934" y="-96"/>
      </p:cViewPr>
      <p:guideLst>
        <p:guide orient="horz" pos="3223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BE4A88-1F2D-4BF9-B27A-6900737C85C1}" type="doc">
      <dgm:prSet loTypeId="urn:microsoft.com/office/officeart/2005/8/layout/list1" loCatId="list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pl-PL"/>
        </a:p>
      </dgm:t>
    </dgm:pt>
    <dgm:pt modelId="{611FC2DE-19EB-4234-BB7D-F123468757D2}">
      <dgm:prSet phldrT="[Tekst]" custT="1"/>
      <dgm:spPr/>
      <dgm:t>
        <a:bodyPr/>
        <a:lstStyle/>
        <a:p>
          <a:r>
            <a:rPr lang="pl-P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ahoma" pitchFamily="34" charset="0"/>
              <a:cs typeface="Traditional Arabic" pitchFamily="2" charset="-78"/>
            </a:rPr>
            <a:t>2020</a:t>
          </a:r>
        </a:p>
      </dgm:t>
    </dgm:pt>
    <dgm:pt modelId="{F82F5C9F-D347-4CD7-98D9-FE29426C2298}" type="parTrans" cxnId="{B803AE16-5867-4E7D-B727-C21F886796C6}">
      <dgm:prSet/>
      <dgm:spPr/>
      <dgm:t>
        <a:bodyPr/>
        <a:lstStyle/>
        <a:p>
          <a:endParaRPr lang="pl-PL"/>
        </a:p>
      </dgm:t>
    </dgm:pt>
    <dgm:pt modelId="{2D5CF102-AA6B-4F15-A27F-D95527352A58}" type="sibTrans" cxnId="{B803AE16-5867-4E7D-B727-C21F886796C6}">
      <dgm:prSet/>
      <dgm:spPr/>
      <dgm:t>
        <a:bodyPr/>
        <a:lstStyle/>
        <a:p>
          <a:endParaRPr lang="pl-PL"/>
        </a:p>
      </dgm:t>
    </dgm:pt>
    <dgm:pt modelId="{FAE9B080-F8C8-4778-AD57-775C60B64488}">
      <dgm:prSet phldrT="[Tekst]" custT="1"/>
      <dgm:spPr/>
      <dgm:t>
        <a:bodyPr/>
        <a:lstStyle/>
        <a:p>
          <a:r>
            <a:rPr lang="pl-P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2021</a:t>
          </a:r>
        </a:p>
      </dgm:t>
    </dgm:pt>
    <dgm:pt modelId="{03CA51D2-90D3-4D41-A7B7-0F8C5DEC3DC8}" type="parTrans" cxnId="{0A6633B5-8C37-4B06-B6DB-422CDCCC8971}">
      <dgm:prSet/>
      <dgm:spPr/>
      <dgm:t>
        <a:bodyPr/>
        <a:lstStyle/>
        <a:p>
          <a:endParaRPr lang="pl-PL"/>
        </a:p>
      </dgm:t>
    </dgm:pt>
    <dgm:pt modelId="{7327241E-1254-49D1-91FC-471D8400696D}" type="sibTrans" cxnId="{0A6633B5-8C37-4B06-B6DB-422CDCCC8971}">
      <dgm:prSet/>
      <dgm:spPr/>
      <dgm:t>
        <a:bodyPr/>
        <a:lstStyle/>
        <a:p>
          <a:endParaRPr lang="pl-PL"/>
        </a:p>
      </dgm:t>
    </dgm:pt>
    <dgm:pt modelId="{B6098ADA-DA6D-4A87-8BA9-5154168A8B22}">
      <dgm:prSet phldrT="[Tekst]" custT="1"/>
      <dgm:spPr>
        <a:scene3d>
          <a:camera prst="orthographicFront"/>
          <a:lightRig rig="flat" dir="t"/>
        </a:scene3d>
      </dgm:spPr>
      <dgm:t>
        <a:bodyPr/>
        <a:lstStyle/>
        <a:p>
          <a:r>
            <a:rPr lang="pl-P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2022</a:t>
          </a:r>
          <a:r>
            <a: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 </a:t>
          </a:r>
          <a:r>
            <a:rPr lang="pl-P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ahoma" pitchFamily="34" charset="0"/>
            </a:rPr>
            <a:t>(do dnia udzielenia pomocy)</a:t>
          </a:r>
          <a:endParaRPr lang="pl-PL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Tahoma" pitchFamily="34" charset="0"/>
          </a:endParaRPr>
        </a:p>
      </dgm:t>
    </dgm:pt>
    <dgm:pt modelId="{2CA2E992-DBBE-42D2-9B8A-A5CC721ACEE2}" type="parTrans" cxnId="{6700B580-20CE-4C22-B74E-3A522071A05F}">
      <dgm:prSet/>
      <dgm:spPr/>
      <dgm:t>
        <a:bodyPr/>
        <a:lstStyle/>
        <a:p>
          <a:endParaRPr lang="pl-PL"/>
        </a:p>
      </dgm:t>
    </dgm:pt>
    <dgm:pt modelId="{B45AA9E3-BCA7-46B1-9205-46B9A52E196E}" type="sibTrans" cxnId="{6700B580-20CE-4C22-B74E-3A522071A05F}">
      <dgm:prSet/>
      <dgm:spPr/>
      <dgm:t>
        <a:bodyPr/>
        <a:lstStyle/>
        <a:p>
          <a:endParaRPr lang="pl-PL"/>
        </a:p>
      </dgm:t>
    </dgm:pt>
    <dgm:pt modelId="{4F617070-E15F-4BB9-8356-C952B0B589B4}" type="pres">
      <dgm:prSet presAssocID="{D1BE4A88-1F2D-4BF9-B27A-6900737C85C1}" presName="linear" presStyleCnt="0">
        <dgm:presLayoutVars>
          <dgm:dir/>
          <dgm:animLvl val="lvl"/>
          <dgm:resizeHandles val="exact"/>
        </dgm:presLayoutVars>
      </dgm:prSet>
      <dgm:spPr/>
    </dgm:pt>
    <dgm:pt modelId="{D9116467-7587-4577-AFA4-A4B1BBCB9FB8}" type="pres">
      <dgm:prSet presAssocID="{611FC2DE-19EB-4234-BB7D-F123468757D2}" presName="parentLin" presStyleCnt="0"/>
      <dgm:spPr/>
    </dgm:pt>
    <dgm:pt modelId="{F9F4668A-7814-4251-8351-E9D339FE2354}" type="pres">
      <dgm:prSet presAssocID="{611FC2DE-19EB-4234-BB7D-F123468757D2}" presName="parentLeftMargin" presStyleLbl="node1" presStyleIdx="0" presStyleCnt="3"/>
      <dgm:spPr/>
    </dgm:pt>
    <dgm:pt modelId="{2E46EDE3-D5C1-4AFE-8F4D-8CAC4351AD73}" type="pres">
      <dgm:prSet presAssocID="{611FC2DE-19EB-4234-BB7D-F123468757D2}" presName="parentText" presStyleLbl="node1" presStyleIdx="0" presStyleCnt="3" custScaleX="103784" custLinFactNeighborX="7512" custLinFactNeighborY="-1277">
        <dgm:presLayoutVars>
          <dgm:chMax val="0"/>
          <dgm:bulletEnabled val="1"/>
        </dgm:presLayoutVars>
      </dgm:prSet>
      <dgm:spPr/>
    </dgm:pt>
    <dgm:pt modelId="{C7D9930A-CD69-4416-BFEB-ED2B23950DC1}" type="pres">
      <dgm:prSet presAssocID="{611FC2DE-19EB-4234-BB7D-F123468757D2}" presName="negativeSpace" presStyleCnt="0"/>
      <dgm:spPr/>
    </dgm:pt>
    <dgm:pt modelId="{9149CC3A-56C9-4940-BA87-F19A1B785523}" type="pres">
      <dgm:prSet presAssocID="{611FC2DE-19EB-4234-BB7D-F123468757D2}" presName="childText" presStyleLbl="conFgAcc1" presStyleIdx="0" presStyleCnt="3">
        <dgm:presLayoutVars>
          <dgm:bulletEnabled val="1"/>
        </dgm:presLayoutVars>
      </dgm:prSet>
      <dgm:spPr/>
    </dgm:pt>
    <dgm:pt modelId="{BAAC9D3A-9F2A-4F0E-9D8B-B0BBEC001043}" type="pres">
      <dgm:prSet presAssocID="{2D5CF102-AA6B-4F15-A27F-D95527352A58}" presName="spaceBetweenRectangles" presStyleCnt="0"/>
      <dgm:spPr/>
    </dgm:pt>
    <dgm:pt modelId="{8C786B53-7EEB-4BBF-8191-1F04B6A0186B}" type="pres">
      <dgm:prSet presAssocID="{FAE9B080-F8C8-4778-AD57-775C60B64488}" presName="parentLin" presStyleCnt="0"/>
      <dgm:spPr/>
    </dgm:pt>
    <dgm:pt modelId="{C4FA5E99-2B2D-48D3-9038-6E81F27C8AB1}" type="pres">
      <dgm:prSet presAssocID="{FAE9B080-F8C8-4778-AD57-775C60B64488}" presName="parentLeftMargin" presStyleLbl="node1" presStyleIdx="0" presStyleCnt="3"/>
      <dgm:spPr/>
    </dgm:pt>
    <dgm:pt modelId="{829A0EC6-54E6-47A4-90E1-8ABED2FB7762}" type="pres">
      <dgm:prSet presAssocID="{FAE9B080-F8C8-4778-AD57-775C60B64488}" presName="parentText" presStyleLbl="node1" presStyleIdx="1" presStyleCnt="3" custScaleX="104005" custLinFactNeighborX="5198">
        <dgm:presLayoutVars>
          <dgm:chMax val="0"/>
          <dgm:bulletEnabled val="1"/>
        </dgm:presLayoutVars>
      </dgm:prSet>
      <dgm:spPr/>
    </dgm:pt>
    <dgm:pt modelId="{33ED2258-609C-4F5C-A57F-6ECEBC71FB7E}" type="pres">
      <dgm:prSet presAssocID="{FAE9B080-F8C8-4778-AD57-775C60B64488}" presName="negativeSpace" presStyleCnt="0"/>
      <dgm:spPr/>
    </dgm:pt>
    <dgm:pt modelId="{8BCE82C6-DACA-4ECB-A43D-C7F04586B8CD}" type="pres">
      <dgm:prSet presAssocID="{FAE9B080-F8C8-4778-AD57-775C60B64488}" presName="childText" presStyleLbl="conFgAcc1" presStyleIdx="1" presStyleCnt="3" custLinFactNeighborX="2819" custLinFactNeighborY="-37167">
        <dgm:presLayoutVars>
          <dgm:bulletEnabled val="1"/>
        </dgm:presLayoutVars>
      </dgm:prSet>
      <dgm:spPr/>
    </dgm:pt>
    <dgm:pt modelId="{1E5A1902-966D-47D1-9053-87AE2D8682E8}" type="pres">
      <dgm:prSet presAssocID="{7327241E-1254-49D1-91FC-471D8400696D}" presName="spaceBetweenRectangles" presStyleCnt="0"/>
      <dgm:spPr/>
    </dgm:pt>
    <dgm:pt modelId="{B9ECEB67-ED8E-4510-8A18-6CB5F61115DC}" type="pres">
      <dgm:prSet presAssocID="{B6098ADA-DA6D-4A87-8BA9-5154168A8B22}" presName="parentLin" presStyleCnt="0"/>
      <dgm:spPr/>
    </dgm:pt>
    <dgm:pt modelId="{9706744A-6677-4CF0-A7A5-524FD5ECA2A6}" type="pres">
      <dgm:prSet presAssocID="{B6098ADA-DA6D-4A87-8BA9-5154168A8B22}" presName="parentLeftMargin" presStyleLbl="node1" presStyleIdx="1" presStyleCnt="3"/>
      <dgm:spPr/>
    </dgm:pt>
    <dgm:pt modelId="{F2604800-3C9A-4D5E-8E32-6F37A21F0BA2}" type="pres">
      <dgm:prSet presAssocID="{B6098ADA-DA6D-4A87-8BA9-5154168A8B22}" presName="parentText" presStyleLbl="node1" presStyleIdx="2" presStyleCnt="3" custScaleX="103860" custLinFactNeighborX="6498" custLinFactNeighborY="-1066">
        <dgm:presLayoutVars>
          <dgm:chMax val="0"/>
          <dgm:bulletEnabled val="1"/>
        </dgm:presLayoutVars>
      </dgm:prSet>
      <dgm:spPr/>
    </dgm:pt>
    <dgm:pt modelId="{538AB0D3-5916-448F-9FA6-0909170314BF}" type="pres">
      <dgm:prSet presAssocID="{B6098ADA-DA6D-4A87-8BA9-5154168A8B22}" presName="negativeSpace" presStyleCnt="0"/>
      <dgm:spPr/>
    </dgm:pt>
    <dgm:pt modelId="{BB994DE8-11C7-4A6C-A87E-2D5D5E44B813}" type="pres">
      <dgm:prSet presAssocID="{B6098ADA-DA6D-4A87-8BA9-5154168A8B2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9211C09-AA13-4FB1-BE71-DC020FEE6383}" type="presOf" srcId="{FAE9B080-F8C8-4778-AD57-775C60B64488}" destId="{829A0EC6-54E6-47A4-90E1-8ABED2FB7762}" srcOrd="1" destOrd="0" presId="urn:microsoft.com/office/officeart/2005/8/layout/list1"/>
    <dgm:cxn modelId="{32637B0F-5520-48D3-8F8C-C88E8AB53B1F}" type="presOf" srcId="{611FC2DE-19EB-4234-BB7D-F123468757D2}" destId="{F9F4668A-7814-4251-8351-E9D339FE2354}" srcOrd="0" destOrd="0" presId="urn:microsoft.com/office/officeart/2005/8/layout/list1"/>
    <dgm:cxn modelId="{B803AE16-5867-4E7D-B727-C21F886796C6}" srcId="{D1BE4A88-1F2D-4BF9-B27A-6900737C85C1}" destId="{611FC2DE-19EB-4234-BB7D-F123468757D2}" srcOrd="0" destOrd="0" parTransId="{F82F5C9F-D347-4CD7-98D9-FE29426C2298}" sibTransId="{2D5CF102-AA6B-4F15-A27F-D95527352A58}"/>
    <dgm:cxn modelId="{2561452A-8B4D-4E1A-BFDD-88B3675B9D78}" type="presOf" srcId="{FAE9B080-F8C8-4778-AD57-775C60B64488}" destId="{C4FA5E99-2B2D-48D3-9038-6E81F27C8AB1}" srcOrd="0" destOrd="0" presId="urn:microsoft.com/office/officeart/2005/8/layout/list1"/>
    <dgm:cxn modelId="{1D021D36-1FA4-482D-BF41-3D4EBAACA7A5}" type="presOf" srcId="{B6098ADA-DA6D-4A87-8BA9-5154168A8B22}" destId="{F2604800-3C9A-4D5E-8E32-6F37A21F0BA2}" srcOrd="1" destOrd="0" presId="urn:microsoft.com/office/officeart/2005/8/layout/list1"/>
    <dgm:cxn modelId="{956EAE3D-3573-49CA-A0A8-F87D91743DA3}" type="presOf" srcId="{D1BE4A88-1F2D-4BF9-B27A-6900737C85C1}" destId="{4F617070-E15F-4BB9-8356-C952B0B589B4}" srcOrd="0" destOrd="0" presId="urn:microsoft.com/office/officeart/2005/8/layout/list1"/>
    <dgm:cxn modelId="{6700B580-20CE-4C22-B74E-3A522071A05F}" srcId="{D1BE4A88-1F2D-4BF9-B27A-6900737C85C1}" destId="{B6098ADA-DA6D-4A87-8BA9-5154168A8B22}" srcOrd="2" destOrd="0" parTransId="{2CA2E992-DBBE-42D2-9B8A-A5CC721ACEE2}" sibTransId="{B45AA9E3-BCA7-46B1-9205-46B9A52E196E}"/>
    <dgm:cxn modelId="{B655B18F-59FE-49EB-8EC2-A813F665CA00}" type="presOf" srcId="{B6098ADA-DA6D-4A87-8BA9-5154168A8B22}" destId="{9706744A-6677-4CF0-A7A5-524FD5ECA2A6}" srcOrd="0" destOrd="0" presId="urn:microsoft.com/office/officeart/2005/8/layout/list1"/>
    <dgm:cxn modelId="{8F7D6E9B-9C57-4C86-A929-E1F421B91BC5}" type="presOf" srcId="{611FC2DE-19EB-4234-BB7D-F123468757D2}" destId="{2E46EDE3-D5C1-4AFE-8F4D-8CAC4351AD73}" srcOrd="1" destOrd="0" presId="urn:microsoft.com/office/officeart/2005/8/layout/list1"/>
    <dgm:cxn modelId="{0A6633B5-8C37-4B06-B6DB-422CDCCC8971}" srcId="{D1BE4A88-1F2D-4BF9-B27A-6900737C85C1}" destId="{FAE9B080-F8C8-4778-AD57-775C60B64488}" srcOrd="1" destOrd="0" parTransId="{03CA51D2-90D3-4D41-A7B7-0F8C5DEC3DC8}" sibTransId="{7327241E-1254-49D1-91FC-471D8400696D}"/>
    <dgm:cxn modelId="{E661DB22-4974-4888-BAA6-0E5A79110D07}" type="presParOf" srcId="{4F617070-E15F-4BB9-8356-C952B0B589B4}" destId="{D9116467-7587-4577-AFA4-A4B1BBCB9FB8}" srcOrd="0" destOrd="0" presId="urn:microsoft.com/office/officeart/2005/8/layout/list1"/>
    <dgm:cxn modelId="{2206D7ED-D379-45BF-8B4C-131284EB961E}" type="presParOf" srcId="{D9116467-7587-4577-AFA4-A4B1BBCB9FB8}" destId="{F9F4668A-7814-4251-8351-E9D339FE2354}" srcOrd="0" destOrd="0" presId="urn:microsoft.com/office/officeart/2005/8/layout/list1"/>
    <dgm:cxn modelId="{3ACB23F1-39DB-4358-A151-949950621FB0}" type="presParOf" srcId="{D9116467-7587-4577-AFA4-A4B1BBCB9FB8}" destId="{2E46EDE3-D5C1-4AFE-8F4D-8CAC4351AD73}" srcOrd="1" destOrd="0" presId="urn:microsoft.com/office/officeart/2005/8/layout/list1"/>
    <dgm:cxn modelId="{374D9F46-52F5-4099-9B1A-C33CE32DD0BF}" type="presParOf" srcId="{4F617070-E15F-4BB9-8356-C952B0B589B4}" destId="{C7D9930A-CD69-4416-BFEB-ED2B23950DC1}" srcOrd="1" destOrd="0" presId="urn:microsoft.com/office/officeart/2005/8/layout/list1"/>
    <dgm:cxn modelId="{6ECB0A83-3E4C-4977-9D2A-C47C0C75F6DF}" type="presParOf" srcId="{4F617070-E15F-4BB9-8356-C952B0B589B4}" destId="{9149CC3A-56C9-4940-BA87-F19A1B785523}" srcOrd="2" destOrd="0" presId="urn:microsoft.com/office/officeart/2005/8/layout/list1"/>
    <dgm:cxn modelId="{35184CB0-ED28-42D6-BC22-9208AA640C20}" type="presParOf" srcId="{4F617070-E15F-4BB9-8356-C952B0B589B4}" destId="{BAAC9D3A-9F2A-4F0E-9D8B-B0BBEC001043}" srcOrd="3" destOrd="0" presId="urn:microsoft.com/office/officeart/2005/8/layout/list1"/>
    <dgm:cxn modelId="{F5A1AF7C-4019-4F88-A141-3F42FDBBDF34}" type="presParOf" srcId="{4F617070-E15F-4BB9-8356-C952B0B589B4}" destId="{8C786B53-7EEB-4BBF-8191-1F04B6A0186B}" srcOrd="4" destOrd="0" presId="urn:microsoft.com/office/officeart/2005/8/layout/list1"/>
    <dgm:cxn modelId="{84F72ACD-B8E1-42B8-B17E-C7F2C84F4115}" type="presParOf" srcId="{8C786B53-7EEB-4BBF-8191-1F04B6A0186B}" destId="{C4FA5E99-2B2D-48D3-9038-6E81F27C8AB1}" srcOrd="0" destOrd="0" presId="urn:microsoft.com/office/officeart/2005/8/layout/list1"/>
    <dgm:cxn modelId="{F27EB99C-F985-486E-AFBF-1FFA7CE2D8A3}" type="presParOf" srcId="{8C786B53-7EEB-4BBF-8191-1F04B6A0186B}" destId="{829A0EC6-54E6-47A4-90E1-8ABED2FB7762}" srcOrd="1" destOrd="0" presId="urn:microsoft.com/office/officeart/2005/8/layout/list1"/>
    <dgm:cxn modelId="{69F2A010-C577-4A8F-82EE-C553CDFF2B61}" type="presParOf" srcId="{4F617070-E15F-4BB9-8356-C952B0B589B4}" destId="{33ED2258-609C-4F5C-A57F-6ECEBC71FB7E}" srcOrd="5" destOrd="0" presId="urn:microsoft.com/office/officeart/2005/8/layout/list1"/>
    <dgm:cxn modelId="{8923A179-E5D1-40BF-9D23-C52D9374778C}" type="presParOf" srcId="{4F617070-E15F-4BB9-8356-C952B0B589B4}" destId="{8BCE82C6-DACA-4ECB-A43D-C7F04586B8CD}" srcOrd="6" destOrd="0" presId="urn:microsoft.com/office/officeart/2005/8/layout/list1"/>
    <dgm:cxn modelId="{D12BD2DA-80FA-4DA9-84ED-2B5110D808B0}" type="presParOf" srcId="{4F617070-E15F-4BB9-8356-C952B0B589B4}" destId="{1E5A1902-966D-47D1-9053-87AE2D8682E8}" srcOrd="7" destOrd="0" presId="urn:microsoft.com/office/officeart/2005/8/layout/list1"/>
    <dgm:cxn modelId="{69434E55-8A90-4E0F-8B22-80130EE0FA8A}" type="presParOf" srcId="{4F617070-E15F-4BB9-8356-C952B0B589B4}" destId="{B9ECEB67-ED8E-4510-8A18-6CB5F61115DC}" srcOrd="8" destOrd="0" presId="urn:microsoft.com/office/officeart/2005/8/layout/list1"/>
    <dgm:cxn modelId="{E5A1317A-205C-45CC-9D87-D37A0A89580B}" type="presParOf" srcId="{B9ECEB67-ED8E-4510-8A18-6CB5F61115DC}" destId="{9706744A-6677-4CF0-A7A5-524FD5ECA2A6}" srcOrd="0" destOrd="0" presId="urn:microsoft.com/office/officeart/2005/8/layout/list1"/>
    <dgm:cxn modelId="{E61C26E8-DEC2-41D8-93B1-BA11B7BD3734}" type="presParOf" srcId="{B9ECEB67-ED8E-4510-8A18-6CB5F61115DC}" destId="{F2604800-3C9A-4D5E-8E32-6F37A21F0BA2}" srcOrd="1" destOrd="0" presId="urn:microsoft.com/office/officeart/2005/8/layout/list1"/>
    <dgm:cxn modelId="{FEFA49FB-90D8-45E1-B8C8-87EFE437BB1B}" type="presParOf" srcId="{4F617070-E15F-4BB9-8356-C952B0B589B4}" destId="{538AB0D3-5916-448F-9FA6-0909170314BF}" srcOrd="9" destOrd="0" presId="urn:microsoft.com/office/officeart/2005/8/layout/list1"/>
    <dgm:cxn modelId="{329847F8-3A3C-43B7-BC01-8283A1B5B673}" type="presParOf" srcId="{4F617070-E15F-4BB9-8356-C952B0B589B4}" destId="{BB994DE8-11C7-4A6C-A87E-2D5D5E44B81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9CC3A-56C9-4940-BA87-F19A1B785523}">
      <dsp:nvSpPr>
        <dsp:cNvPr id="0" name=""/>
        <dsp:cNvSpPr/>
      </dsp:nvSpPr>
      <dsp:spPr>
        <a:xfrm>
          <a:off x="0" y="5432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46EDE3-D5C1-4AFE-8F4D-8CAC4351AD73}">
      <dsp:nvSpPr>
        <dsp:cNvPr id="0" name=""/>
        <dsp:cNvSpPr/>
      </dsp:nvSpPr>
      <dsp:spPr>
        <a:xfrm>
          <a:off x="442390" y="28604"/>
          <a:ext cx="5978705" cy="100368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shade val="8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ahoma" pitchFamily="34" charset="0"/>
              <a:cs typeface="Traditional Arabic" pitchFamily="2" charset="-78"/>
            </a:rPr>
            <a:t>2020</a:t>
          </a:r>
        </a:p>
      </dsp:txBody>
      <dsp:txXfrm>
        <a:off x="491386" y="77600"/>
        <a:ext cx="5880713" cy="905688"/>
      </dsp:txXfrm>
    </dsp:sp>
    <dsp:sp modelId="{8BCE82C6-DACA-4ECB-A43D-C7F04586B8CD}">
      <dsp:nvSpPr>
        <dsp:cNvPr id="0" name=""/>
        <dsp:cNvSpPr/>
      </dsp:nvSpPr>
      <dsp:spPr>
        <a:xfrm>
          <a:off x="0" y="2017262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145725"/>
              <a:satOff val="-10503"/>
              <a:lumOff val="1503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9A0EC6-54E6-47A4-90E1-8ABED2FB7762}">
      <dsp:nvSpPr>
        <dsp:cNvPr id="0" name=""/>
        <dsp:cNvSpPr/>
      </dsp:nvSpPr>
      <dsp:spPr>
        <a:xfrm>
          <a:off x="432868" y="1583661"/>
          <a:ext cx="5991436" cy="100368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45725"/>
                <a:satOff val="-10503"/>
                <a:lumOff val="15030"/>
                <a:alphaOff val="0"/>
                <a:shade val="15000"/>
                <a:satMod val="180000"/>
              </a:schemeClr>
            </a:gs>
            <a:gs pos="50000">
              <a:schemeClr val="accent1">
                <a:shade val="80000"/>
                <a:hueOff val="145725"/>
                <a:satOff val="-10503"/>
                <a:lumOff val="15030"/>
                <a:alphaOff val="0"/>
                <a:shade val="45000"/>
                <a:satMod val="170000"/>
              </a:schemeClr>
            </a:gs>
            <a:gs pos="70000">
              <a:schemeClr val="accent1">
                <a:shade val="80000"/>
                <a:hueOff val="145725"/>
                <a:satOff val="-10503"/>
                <a:lumOff val="1503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80000"/>
                <a:hueOff val="145725"/>
                <a:satOff val="-10503"/>
                <a:lumOff val="1503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2021</a:t>
          </a:r>
        </a:p>
      </dsp:txBody>
      <dsp:txXfrm>
        <a:off x="481864" y="1632657"/>
        <a:ext cx="5893444" cy="905688"/>
      </dsp:txXfrm>
    </dsp:sp>
    <dsp:sp modelId="{BB994DE8-11C7-4A6C-A87E-2D5D5E44B813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291451"/>
              <a:satOff val="-21006"/>
              <a:lumOff val="30061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604800-3C9A-4D5E-8E32-6F37A21F0BA2}">
      <dsp:nvSpPr>
        <dsp:cNvPr id="0" name=""/>
        <dsp:cNvSpPr/>
      </dsp:nvSpPr>
      <dsp:spPr>
        <a:xfrm>
          <a:off x="438217" y="3115201"/>
          <a:ext cx="5983083" cy="100368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291451"/>
                <a:satOff val="-21006"/>
                <a:lumOff val="30061"/>
                <a:alphaOff val="0"/>
                <a:shade val="15000"/>
                <a:satMod val="180000"/>
              </a:schemeClr>
            </a:gs>
            <a:gs pos="50000">
              <a:schemeClr val="accent1">
                <a:shade val="80000"/>
                <a:hueOff val="291451"/>
                <a:satOff val="-21006"/>
                <a:lumOff val="30061"/>
                <a:alphaOff val="0"/>
                <a:shade val="45000"/>
                <a:satMod val="170000"/>
              </a:schemeClr>
            </a:gs>
            <a:gs pos="70000">
              <a:schemeClr val="accent1">
                <a:shade val="80000"/>
                <a:hueOff val="291451"/>
                <a:satOff val="-21006"/>
                <a:lumOff val="30061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80000"/>
                <a:hueOff val="291451"/>
                <a:satOff val="-21006"/>
                <a:lumOff val="30061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2022</a:t>
          </a:r>
          <a:r>
            <a:rPr lang="pl-PL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 </a:t>
          </a:r>
          <a:r>
            <a:rPr lang="pl-PL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ahoma" pitchFamily="34" charset="0"/>
            </a:rPr>
            <a:t>(do dnia udzielenia pomocy)</a:t>
          </a:r>
          <a:endParaRPr lang="pl-PL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Tahoma" pitchFamily="34" charset="0"/>
          </a:endParaRPr>
        </a:p>
      </dsp:txBody>
      <dsp:txXfrm>
        <a:off x="487213" y="3164197"/>
        <a:ext cx="5885091" cy="905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3"/>
          </p:nvPr>
        </p:nvSpPr>
        <p:spPr>
          <a:xfrm>
            <a:off x="4021979" y="9722309"/>
            <a:ext cx="3075631" cy="512304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/>
            </a:lvl1pPr>
          </a:lstStyle>
          <a:p>
            <a:fld id="{07FA3210-AD16-4398-8AC7-12182C532BC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8754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/>
            </a:lvl1pPr>
          </a:lstStyle>
          <a:p>
            <a:fld id="{ACE8A772-D10A-48F8-867B-53B7B9D81F58}" type="datetimeFigureOut">
              <a:rPr lang="pl-PL" smtClean="0"/>
              <a:pPr/>
              <a:t>2023-01-04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/>
            </a:lvl1pPr>
          </a:lstStyle>
          <a:p>
            <a:fld id="{92D21132-B70C-4408-AE60-EC01E0ACE0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0408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49154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49155" name="Symbol zastępczy numeru slajd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E9FAFCD-CBB3-43FE-AD33-C74CFEE2C565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noFill/>
          <a:ln/>
        </p:spPr>
      </p:sp>
      <p:sp>
        <p:nvSpPr>
          <p:cNvPr id="43010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43011" name="Symbol zastępczy numeru slajd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F80DD95-4F6D-462E-BEC6-5B7497E89C95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noFill/>
          <a:ln/>
        </p:spPr>
      </p:sp>
      <p:sp>
        <p:nvSpPr>
          <p:cNvPr id="43010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43011" name="Symbol zastępczy numeru slajd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F80DD95-4F6D-462E-BEC6-5B7497E89C95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7"/>
          <p:cNvSpPr txBox="1">
            <a:spLocks noGrp="1" noChangeArrowheads="1"/>
          </p:cNvSpPr>
          <p:nvPr/>
        </p:nvSpPr>
        <p:spPr bwMode="auto">
          <a:xfrm>
            <a:off x="4021139" y="9721850"/>
            <a:ext cx="3076576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308" tIns="53654" rIns="107308" bIns="53654" anchor="b"/>
          <a:lstStyle/>
          <a:p>
            <a:pPr algn="r" defTabSz="1073018"/>
            <a:fld id="{D6CD74AE-293A-4FBD-9ACF-440CC9710FCB}" type="slidenum">
              <a:rPr lang="pl-PL" sz="1400"/>
              <a:pPr algn="r" defTabSz="1073018"/>
              <a:t>22</a:t>
            </a:fld>
            <a:endParaRPr lang="pl-PL" sz="1400" dirty="0"/>
          </a:p>
        </p:txBody>
      </p:sp>
      <p:sp>
        <p:nvSpPr>
          <p:cNvPr id="249859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3775" y="768350"/>
            <a:ext cx="5113338" cy="3836988"/>
          </a:xfrm>
          <a:ln/>
        </p:spPr>
      </p:sp>
      <p:sp>
        <p:nvSpPr>
          <p:cNvPr id="249860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107275" tIns="53638" rIns="107275" bIns="53638"/>
          <a:lstStyle/>
          <a:p>
            <a:pPr eaLnBrk="1" hangingPunct="1"/>
            <a:endParaRPr lang="pl-PL"/>
          </a:p>
        </p:txBody>
      </p:sp>
      <p:sp>
        <p:nvSpPr>
          <p:cNvPr id="4" name="Symbol zastępczy numeru slajdu 3"/>
          <p:cNvSpPr txBox="1">
            <a:spLocks noGrp="1"/>
          </p:cNvSpPr>
          <p:nvPr/>
        </p:nvSpPr>
        <p:spPr bwMode="auto">
          <a:xfrm>
            <a:off x="4021139" y="9721850"/>
            <a:ext cx="3076576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275" tIns="53638" rIns="107275" bIns="53638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C1F7142-1791-47D4-9505-1649323C0781}" type="slidenum">
              <a:rPr lang="pl-PL" sz="14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22</a:t>
            </a:fld>
            <a:endParaRPr lang="pl-PL" sz="1400" dirty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21498-2ED8-48D9-8C5E-E023F457E4AA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36290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66" tIns="49533" rIns="99066" bIns="49533" anchor="b"/>
          <a:lstStyle/>
          <a:p>
            <a:pPr algn="r" defTabSz="990600"/>
            <a:fld id="{59AC6145-D495-4136-BACC-546786C25B8F}" type="slidenum">
              <a:rPr lang="pl-PL" sz="1300"/>
              <a:pPr algn="r" defTabSz="990600"/>
              <a:t>25</a:t>
            </a:fld>
            <a:endParaRPr lang="pl-PL" sz="1300"/>
          </a:p>
        </p:txBody>
      </p:sp>
      <p:sp>
        <p:nvSpPr>
          <p:cNvPr id="231427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231428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9035" tIns="49518" rIns="99035" bIns="49518"/>
          <a:lstStyle/>
          <a:p>
            <a:pPr eaLnBrk="1" hangingPunct="1"/>
            <a:endParaRPr lang="pl-PL"/>
          </a:p>
        </p:txBody>
      </p:sp>
      <p:sp>
        <p:nvSpPr>
          <p:cNvPr id="4" name="Symbol zastępczy numeru slajdu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35" tIns="49518" rIns="99035" bIns="49518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27F93A5-1B9A-4F94-8ACC-E277737BF09E}" type="slidenum">
              <a:rPr lang="pl-PL" sz="13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25</a:t>
            </a:fld>
            <a:endParaRPr lang="pl-PL" sz="13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noFill/>
          <a:ln/>
        </p:spPr>
      </p:sp>
      <p:sp>
        <p:nvSpPr>
          <p:cNvPr id="43010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43011" name="Symbol zastępczy numeru slajd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F80DD95-4F6D-462E-BEC6-5B7497E89C95}" type="slidenum">
              <a:rPr lang="pl-PL" smtClean="0"/>
              <a:pPr/>
              <a:t>26</a:t>
            </a:fld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29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30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3775" y="768350"/>
            <a:ext cx="5113338" cy="3836988"/>
          </a:xfrm>
          <a:ln/>
        </p:spPr>
      </p:sp>
      <p:sp>
        <p:nvSpPr>
          <p:cNvPr id="25600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256004" name="Symbol zastępczy numeru slajdu 3"/>
          <p:cNvSpPr txBox="1">
            <a:spLocks noGrp="1"/>
          </p:cNvSpPr>
          <p:nvPr/>
        </p:nvSpPr>
        <p:spPr bwMode="auto">
          <a:xfrm>
            <a:off x="4021139" y="9721850"/>
            <a:ext cx="3076576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308" tIns="53654" rIns="107308" bIns="53654" anchor="b"/>
          <a:lstStyle/>
          <a:p>
            <a:pPr algn="r" defTabSz="1073018"/>
            <a:fld id="{39D725F4-DECE-46C5-8932-84C56CB41DE5}" type="slidenum">
              <a:rPr lang="pl-PL" sz="1400"/>
              <a:pPr algn="r" defTabSz="1073018"/>
              <a:t>31</a:t>
            </a:fld>
            <a:endParaRPr lang="pl-PL" sz="1400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3775" y="768350"/>
            <a:ext cx="5113338" cy="3836988"/>
          </a:xfrm>
          <a:ln/>
        </p:spPr>
      </p:sp>
      <p:sp>
        <p:nvSpPr>
          <p:cNvPr id="25600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256004" name="Symbol zastępczy numeru slajdu 3"/>
          <p:cNvSpPr txBox="1">
            <a:spLocks noGrp="1"/>
          </p:cNvSpPr>
          <p:nvPr/>
        </p:nvSpPr>
        <p:spPr bwMode="auto">
          <a:xfrm>
            <a:off x="4021139" y="9721850"/>
            <a:ext cx="3076576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308" tIns="53654" rIns="107308" bIns="53654" anchor="b"/>
          <a:lstStyle/>
          <a:p>
            <a:pPr algn="r" defTabSz="1073018"/>
            <a:fld id="{39D725F4-DECE-46C5-8932-84C56CB41DE5}" type="slidenum">
              <a:rPr lang="pl-PL" sz="1400"/>
              <a:pPr algn="r" defTabSz="1073018"/>
              <a:t>32</a:t>
            </a:fld>
            <a:endParaRPr lang="pl-PL" sz="14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49154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49155" name="Symbol zastępczy numeru slajd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E9FAFCD-CBB3-43FE-AD33-C74CFEE2C565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33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7"/>
          <p:cNvSpPr txBox="1">
            <a:spLocks noGrp="1" noChangeArrowheads="1"/>
          </p:cNvSpPr>
          <p:nvPr/>
        </p:nvSpPr>
        <p:spPr bwMode="auto">
          <a:xfrm>
            <a:off x="4021139" y="9721850"/>
            <a:ext cx="3076576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308" tIns="53654" rIns="107308" bIns="53654" anchor="b"/>
          <a:lstStyle/>
          <a:p>
            <a:pPr algn="r" defTabSz="1073018"/>
            <a:fld id="{5EA973BC-922A-4C4D-A780-18B2D9A8C122}" type="slidenum">
              <a:rPr lang="pl-PL" sz="1400"/>
              <a:pPr algn="r" defTabSz="1073018"/>
              <a:t>34</a:t>
            </a:fld>
            <a:endParaRPr lang="pl-PL" sz="1400" dirty="0"/>
          </a:p>
        </p:txBody>
      </p:sp>
      <p:sp>
        <p:nvSpPr>
          <p:cNvPr id="263171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3775" y="768350"/>
            <a:ext cx="5113338" cy="3836988"/>
          </a:xfrm>
          <a:ln/>
        </p:spPr>
      </p:sp>
      <p:sp>
        <p:nvSpPr>
          <p:cNvPr id="263172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107275" tIns="53638" rIns="107275" bIns="53638"/>
          <a:lstStyle/>
          <a:p>
            <a:pPr eaLnBrk="1" hangingPunct="1"/>
            <a:endParaRPr lang="pl-PL"/>
          </a:p>
        </p:txBody>
      </p:sp>
      <p:sp>
        <p:nvSpPr>
          <p:cNvPr id="4" name="Symbol zastępczy numeru slajdu 3"/>
          <p:cNvSpPr txBox="1">
            <a:spLocks noGrp="1"/>
          </p:cNvSpPr>
          <p:nvPr/>
        </p:nvSpPr>
        <p:spPr bwMode="auto">
          <a:xfrm>
            <a:off x="4021139" y="9721850"/>
            <a:ext cx="3076576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275" tIns="53638" rIns="107275" bIns="53638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3877FA7-3F71-4421-98E2-F1C5B339CF42}" type="slidenum">
              <a:rPr lang="pl-PL" sz="14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34</a:t>
            </a:fld>
            <a:endParaRPr lang="pl-PL" sz="1400" dirty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1730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buFont typeface="StarSymbol"/>
              <a:buNone/>
            </a:pPr>
            <a:fld id="{274173A7-85A5-4A3A-9A78-D6754CD15B0D}" type="slidenum">
              <a:rPr lang="pl-PL" smtClean="0">
                <a:latin typeface="Arial" pitchFamily="34" charset="0"/>
                <a:ea typeface="ＭＳ Ｐゴシック" pitchFamily="34" charset="-128"/>
              </a:rPr>
              <a:pPr>
                <a:buFont typeface="StarSymbol"/>
                <a:buNone/>
              </a:pPr>
              <a:t>35</a:t>
            </a:fld>
            <a:endParaRPr lang="pl-PL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36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26112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261124" name="Symbol zastępczy numeru slajdu 3"/>
          <p:cNvSpPr txBox="1">
            <a:spLocks noGrp="1"/>
          </p:cNvSpPr>
          <p:nvPr/>
        </p:nvSpPr>
        <p:spPr bwMode="auto">
          <a:xfrm>
            <a:off x="4021140" y="9721853"/>
            <a:ext cx="3076576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279" tIns="53640" rIns="107279" bIns="53640" anchor="b"/>
          <a:lstStyle/>
          <a:p>
            <a:pPr algn="r" defTabSz="1072727"/>
            <a:fld id="{8CFD0A97-284A-4AD8-99BE-EA8A53BBB5A6}" type="slidenum">
              <a:rPr lang="pl-PL" sz="1500"/>
              <a:pPr algn="r" defTabSz="1072727"/>
              <a:t>37</a:t>
            </a:fld>
            <a:endParaRPr lang="pl-PL" sz="1500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262147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262148" name="Symbol zastępczy numeru slajdu 3"/>
          <p:cNvSpPr txBox="1">
            <a:spLocks noGrp="1"/>
          </p:cNvSpPr>
          <p:nvPr/>
        </p:nvSpPr>
        <p:spPr bwMode="auto">
          <a:xfrm>
            <a:off x="4021140" y="9721853"/>
            <a:ext cx="3076576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279" tIns="53640" rIns="107279" bIns="53640" anchor="b"/>
          <a:lstStyle/>
          <a:p>
            <a:pPr algn="r" defTabSz="1072727"/>
            <a:fld id="{15C9D8A0-C365-49DF-9497-FA6D44DDA80C}" type="slidenum">
              <a:rPr lang="pl-PL" sz="1500"/>
              <a:pPr algn="r" defTabSz="1072727"/>
              <a:t>38</a:t>
            </a:fld>
            <a:endParaRPr lang="pl-PL" sz="1500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7"/>
          <p:cNvSpPr txBox="1">
            <a:spLocks noGrp="1" noChangeArrowheads="1"/>
          </p:cNvSpPr>
          <p:nvPr/>
        </p:nvSpPr>
        <p:spPr bwMode="auto">
          <a:xfrm>
            <a:off x="4021139" y="9721850"/>
            <a:ext cx="3076576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308" tIns="53654" rIns="107308" bIns="53654" anchor="b"/>
          <a:lstStyle/>
          <a:p>
            <a:pPr algn="r" defTabSz="1073018"/>
            <a:fld id="{60817B3B-9416-4D4A-96CE-C5FC1777ACB2}" type="slidenum">
              <a:rPr lang="pl-PL" sz="1400"/>
              <a:pPr algn="r" defTabSz="1073018"/>
              <a:t>39</a:t>
            </a:fld>
            <a:endParaRPr lang="pl-PL" sz="1400" dirty="0"/>
          </a:p>
        </p:txBody>
      </p:sp>
      <p:sp>
        <p:nvSpPr>
          <p:cNvPr id="274435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3775" y="768350"/>
            <a:ext cx="5113338" cy="3836988"/>
          </a:xfrm>
          <a:ln/>
        </p:spPr>
      </p:sp>
      <p:sp>
        <p:nvSpPr>
          <p:cNvPr id="274436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107275" tIns="53638" rIns="107275" bIns="53638"/>
          <a:lstStyle/>
          <a:p>
            <a:pPr eaLnBrk="1" hangingPunct="1"/>
            <a:endParaRPr lang="pl-PL"/>
          </a:p>
        </p:txBody>
      </p:sp>
      <p:sp>
        <p:nvSpPr>
          <p:cNvPr id="4" name="Symbol zastępczy numeru slajdu 3"/>
          <p:cNvSpPr txBox="1">
            <a:spLocks noGrp="1"/>
          </p:cNvSpPr>
          <p:nvPr/>
        </p:nvSpPr>
        <p:spPr bwMode="auto">
          <a:xfrm>
            <a:off x="4021139" y="9721850"/>
            <a:ext cx="3076576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275" tIns="53638" rIns="107275" bIns="53638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7287164-C336-467B-862F-75B8D65B426B}" type="slidenum">
              <a:rPr lang="pl-PL" sz="14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39</a:t>
            </a:fld>
            <a:endParaRPr lang="pl-PL" sz="1400" dirty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92162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>
            <a:spLocks noGrp="1"/>
          </p:cNvSpPr>
          <p:nvPr/>
        </p:nvSpPr>
        <p:spPr>
          <a:xfrm>
            <a:off x="4021139" y="9721854"/>
            <a:ext cx="3076575" cy="511175"/>
          </a:xfrm>
          <a:prstGeom prst="rect">
            <a:avLst/>
          </a:prstGeom>
          <a:noFill/>
        </p:spPr>
        <p:txBody>
          <a:bodyPr lIns="99010" tIns="49506" rIns="99010" bIns="49506" anchor="b"/>
          <a:lstStyle/>
          <a:p>
            <a:pPr algn="r">
              <a:lnSpc>
                <a:spcPct val="98000"/>
              </a:lnSpc>
              <a:buClr>
                <a:srgbClr val="000000"/>
              </a:buClr>
              <a:buSzPct val="100000"/>
              <a:defRPr/>
            </a:pPr>
            <a:fld id="{71E785EE-A8FB-4614-B3D2-8F90A7643611}" type="slidenum">
              <a:rPr lang="pl-PL" sz="1300"/>
              <a:pPr algn="r">
                <a:lnSpc>
                  <a:spcPct val="98000"/>
                </a:lnSpc>
                <a:buClr>
                  <a:srgbClr val="000000"/>
                </a:buClr>
                <a:buSzPct val="100000"/>
                <a:defRPr/>
              </a:pPr>
              <a:t>40</a:t>
            </a:fld>
            <a:endParaRPr lang="pl-PL" sz="1300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94210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>
            <a:spLocks noGrp="1"/>
          </p:cNvSpPr>
          <p:nvPr/>
        </p:nvSpPr>
        <p:spPr>
          <a:xfrm>
            <a:off x="4021139" y="9721854"/>
            <a:ext cx="3076575" cy="511175"/>
          </a:xfrm>
          <a:prstGeom prst="rect">
            <a:avLst/>
          </a:prstGeom>
          <a:noFill/>
        </p:spPr>
        <p:txBody>
          <a:bodyPr lIns="99010" tIns="49506" rIns="99010" bIns="49506" anchor="b"/>
          <a:lstStyle/>
          <a:p>
            <a:pPr algn="r">
              <a:lnSpc>
                <a:spcPct val="98000"/>
              </a:lnSpc>
              <a:buClr>
                <a:srgbClr val="000000"/>
              </a:buClr>
              <a:buSzPct val="100000"/>
              <a:defRPr/>
            </a:pPr>
            <a:fld id="{8A3D9579-DBA2-43E9-BAF5-995BFA02EEF4}" type="slidenum">
              <a:rPr lang="pl-PL" sz="1300"/>
              <a:pPr algn="r">
                <a:lnSpc>
                  <a:spcPct val="98000"/>
                </a:lnSpc>
                <a:buClr>
                  <a:srgbClr val="000000"/>
                </a:buClr>
                <a:buSzPct val="100000"/>
                <a:defRPr/>
              </a:pPr>
              <a:t>41</a:t>
            </a:fld>
            <a:endParaRPr lang="pl-PL" sz="1300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96258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>
            <a:spLocks noGrp="1"/>
          </p:cNvSpPr>
          <p:nvPr/>
        </p:nvSpPr>
        <p:spPr>
          <a:xfrm>
            <a:off x="4021139" y="9721854"/>
            <a:ext cx="3076575" cy="511175"/>
          </a:xfrm>
          <a:prstGeom prst="rect">
            <a:avLst/>
          </a:prstGeom>
          <a:noFill/>
        </p:spPr>
        <p:txBody>
          <a:bodyPr lIns="99010" tIns="49506" rIns="99010" bIns="49506" anchor="b"/>
          <a:lstStyle/>
          <a:p>
            <a:pPr algn="r">
              <a:lnSpc>
                <a:spcPct val="98000"/>
              </a:lnSpc>
              <a:buClr>
                <a:srgbClr val="000000"/>
              </a:buClr>
              <a:buSzPct val="100000"/>
              <a:defRPr/>
            </a:pPr>
            <a:fld id="{F67F3208-C86C-40ED-93E9-F95174CA06DE}" type="slidenum">
              <a:rPr lang="pl-PL" sz="1300"/>
              <a:pPr algn="r">
                <a:lnSpc>
                  <a:spcPct val="98000"/>
                </a:lnSpc>
                <a:buClr>
                  <a:srgbClr val="000000"/>
                </a:buClr>
                <a:buSzPct val="100000"/>
                <a:defRPr/>
              </a:pPr>
              <a:t>42</a:t>
            </a:fld>
            <a:endParaRPr lang="pl-PL" sz="13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45058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45059" name="Symbol zastępczy numeru slajd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5EC5C49-5DC0-44CD-BB9D-43A026EBB932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45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46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47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48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51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52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53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54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57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58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34818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34819" name="Symbol zastępczy numeru slajd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173C252-8FE8-42D3-B893-854547F38AB3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61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62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63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 txBox="1">
            <a:spLocks noGrp="1" noChangeArrowheads="1"/>
          </p:cNvSpPr>
          <p:nvPr/>
        </p:nvSpPr>
        <p:spPr bwMode="auto">
          <a:xfrm>
            <a:off x="4021295" y="9721108"/>
            <a:ext cx="3074719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822" tIns="48099" rIns="95822" bIns="48099" anchor="b"/>
          <a:lstStyle/>
          <a:p>
            <a:pPr algn="r" defTabSz="467637" eaLnBrk="0" hangingPunct="0">
              <a:lnSpc>
                <a:spcPct val="98000"/>
              </a:lnSpc>
              <a:buClr>
                <a:srgbClr val="000000"/>
              </a:buClr>
              <a:buSzPct val="45000"/>
              <a:tabLst>
                <a:tab pos="753033" algn="l"/>
                <a:tab pos="1509505" algn="l"/>
                <a:tab pos="2264258" algn="l"/>
              </a:tabLst>
            </a:pPr>
            <a:fld id="{3DC092CC-2EE6-4230-8C31-4404E880406B}" type="slidenum">
              <a:rPr lang="en-GB" sz="1400">
                <a:solidFill>
                  <a:srgbClr val="000000"/>
                </a:solidFill>
              </a:rPr>
              <a:pPr algn="r" defTabSz="467637" eaLnBrk="0" hangingPunct="0">
                <a:lnSpc>
                  <a:spcPct val="98000"/>
                </a:lnSpc>
                <a:buClr>
                  <a:srgbClr val="000000"/>
                </a:buClr>
                <a:buSzPct val="45000"/>
                <a:tabLst>
                  <a:tab pos="753033" algn="l"/>
                  <a:tab pos="1509505" algn="l"/>
                  <a:tab pos="2264258" algn="l"/>
                </a:tabLst>
              </a:pPr>
              <a:t>64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9938"/>
            <a:ext cx="5114925" cy="3836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3219"/>
            <a:ext cx="5204510" cy="4603798"/>
          </a:xfrm>
          <a:noFill/>
        </p:spPr>
        <p:txBody>
          <a:bodyPr wrap="none" lIns="95822" tIns="48099" rIns="95822" bIns="4809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34818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34819" name="Symbol zastępczy numeru slajd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173C252-8FE8-42D3-B893-854547F38AB3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34818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34819" name="Symbol zastępczy numeru slajd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173C252-8FE8-42D3-B893-854547F38AB3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36866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36867" name="Symbol zastępczy numeru slajd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94C5CDF-3C61-4FA0-881B-96BCCA4D88D9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40962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40963" name="Symbol zastępczy numeru slajd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E39B5D9-C065-4771-81D5-0BD775882DD5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40962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/>
          </a:p>
        </p:txBody>
      </p:sp>
      <p:sp>
        <p:nvSpPr>
          <p:cNvPr id="40963" name="Symbol zastępczy numeru slajd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E39B5D9-C065-4771-81D5-0BD775882DD5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 userDrawn="1"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DFF8FE-AB16-46C3-925C-ADE82B65100B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13" name="Obraz 12" descr="pasek logotypów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12557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0049" y="0"/>
            <a:ext cx="6713951" cy="825488"/>
          </a:xfrm>
        </p:spPr>
        <p:txBody>
          <a:bodyPr/>
          <a:lstStyle>
            <a:lvl1pPr>
              <a:defRPr sz="32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edit</a:t>
            </a:r>
            <a:r>
              <a:rPr lang="pl-PL" dirty="0"/>
              <a:t> Master </a:t>
            </a:r>
            <a:r>
              <a:rPr lang="pl-PL" dirty="0" err="1"/>
              <a:t>title</a:t>
            </a:r>
            <a:r>
              <a:rPr lang="pl-PL" dirty="0"/>
              <a:t> style</a:t>
            </a:r>
            <a:endParaRPr lang="en-US" dirty="0"/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282388" y="1169894"/>
            <a:ext cx="8511988" cy="5551581"/>
          </a:xfrm>
        </p:spPr>
        <p:txBody>
          <a:bodyPr/>
          <a:lstStyle>
            <a:lvl1pPr>
              <a:buClr>
                <a:srgbClr val="002060"/>
              </a:buClr>
              <a:buFont typeface="Wingdings" pitchFamily="2" charset="2"/>
              <a:buChar char="§"/>
              <a:defRPr/>
            </a:lvl1pPr>
            <a:lvl2pPr>
              <a:buClr>
                <a:srgbClr val="002060"/>
              </a:buClr>
              <a:defRPr/>
            </a:lvl2pPr>
            <a:lvl3pPr>
              <a:buClr>
                <a:srgbClr val="002060"/>
              </a:buClr>
              <a:defRPr/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3825" y="6356350"/>
            <a:ext cx="2133600" cy="365125"/>
          </a:xfrm>
        </p:spPr>
        <p:txBody>
          <a:bodyPr/>
          <a:lstStyle>
            <a:lvl1pPr>
              <a:defRPr sz="1600" b="1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383A1569-B235-4958-9EF5-1D42DA2A86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Obraz 5" descr="pasek logotypów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75201" y="5978747"/>
            <a:ext cx="4868799" cy="6686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pic>
        <p:nvPicPr>
          <p:cNvPr id="5" name="Obraz 4" descr="pasek logotypów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75201" y="5978747"/>
            <a:ext cx="4868799" cy="6686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9" name="Obraz 8" descr="pasek logotypów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5578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97D3C-4BB0-4694-9F25-9A1A0D5EC9ED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DFF8FE-AB16-46C3-925C-ADE82B6510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DFF8FE-AB16-46C3-925C-ADE82B65100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8224" y="2097741"/>
            <a:ext cx="7987553" cy="2353141"/>
          </a:xfrm>
        </p:spPr>
        <p:txBody>
          <a:bodyPr anchor="b">
            <a:noAutofit/>
          </a:bodyPr>
          <a:lstStyle/>
          <a:p>
            <a:pPr algn="ctr"/>
            <a:r>
              <a:rPr lang="pl-PL" b="1" dirty="0">
                <a:solidFill>
                  <a:srgbClr val="C00000"/>
                </a:solidFill>
                <a:latin typeface="+mn-lt"/>
              </a:rPr>
              <a:t>P</a:t>
            </a:r>
            <a:r>
              <a:rPr lang="pl-PL" dirty="0">
                <a:solidFill>
                  <a:srgbClr val="C00000"/>
                </a:solidFill>
                <a:latin typeface="+mn-lt"/>
              </a:rPr>
              <a:t>OMOC PUBLICZNA</a:t>
            </a:r>
            <a:br>
              <a:rPr lang="pl-PL" dirty="0">
                <a:solidFill>
                  <a:srgbClr val="C00000"/>
                </a:solidFill>
                <a:latin typeface="+mn-lt"/>
              </a:rPr>
            </a:br>
            <a:r>
              <a:rPr lang="pl-PL" dirty="0">
                <a:solidFill>
                  <a:srgbClr val="C00000"/>
                </a:solidFill>
                <a:latin typeface="+mn-lt"/>
              </a:rPr>
              <a:t>I POMOC DE MINIMIS</a:t>
            </a:r>
            <a:br>
              <a:rPr lang="pl-PL" dirty="0">
                <a:solidFill>
                  <a:srgbClr val="C00000"/>
                </a:solidFill>
                <a:latin typeface="+mn-lt"/>
              </a:rPr>
            </a:br>
            <a:r>
              <a:rPr lang="pl-PL" dirty="0">
                <a:solidFill>
                  <a:srgbClr val="C00000"/>
                </a:solidFill>
                <a:latin typeface="+mn-lt"/>
              </a:rPr>
              <a:t>W PROJEKTACH INTERREG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09E375FD-908B-45A6-AED9-239491D2AF14}"/>
              </a:ext>
            </a:extLst>
          </p:cNvPr>
          <p:cNvSpPr txBox="1">
            <a:spLocks/>
          </p:cNvSpPr>
          <p:nvPr/>
        </p:nvSpPr>
        <p:spPr>
          <a:xfrm>
            <a:off x="522432" y="5337355"/>
            <a:ext cx="7980218" cy="15206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l-PL" sz="3800" b="1" dirty="0">
                <a:latin typeface="+mn-lt"/>
              </a:rPr>
            </a:br>
            <a:br>
              <a:rPr lang="pl-PL" sz="3800" b="1" dirty="0">
                <a:latin typeface="+mn-lt"/>
              </a:rPr>
            </a:br>
            <a:br>
              <a:rPr lang="pl-PL" sz="3800" b="1" dirty="0">
                <a:latin typeface="+mn-lt"/>
              </a:rPr>
            </a:br>
            <a:br>
              <a:rPr lang="pl-PL" sz="3800" b="1" dirty="0">
                <a:latin typeface="+mn-lt"/>
              </a:rPr>
            </a:br>
            <a:br>
              <a:rPr lang="pl-PL" sz="3800" b="1" dirty="0">
                <a:latin typeface="+mn-lt"/>
              </a:rPr>
            </a:br>
            <a:br>
              <a:rPr lang="pl-PL" dirty="0"/>
            </a:br>
            <a:br>
              <a:rPr lang="pl-PL" sz="3600" dirty="0">
                <a:latin typeface="+mn-lt"/>
              </a:rPr>
            </a:br>
            <a:br>
              <a:rPr lang="pl-PL" sz="2200" dirty="0">
                <a:latin typeface="+mn-lt"/>
              </a:rPr>
            </a:br>
            <a:br>
              <a:rPr lang="pl-PL" sz="2200" dirty="0">
                <a:latin typeface="+mn-lt"/>
              </a:rPr>
            </a:b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Marcin Cichowicz</a:t>
            </a:r>
            <a:br>
              <a:rPr lang="pl-PL" sz="2200" dirty="0">
                <a:latin typeface="+mn-lt"/>
              </a:rPr>
            </a:br>
            <a:br>
              <a:rPr lang="pl-PL" sz="1700" dirty="0">
                <a:latin typeface="+mn-lt"/>
              </a:rPr>
            </a:br>
            <a:r>
              <a:rPr lang="pl-PL" sz="1700" dirty="0">
                <a:latin typeface="+mn-lt"/>
              </a:rPr>
              <a:t>21 KWIETNIA 2022</a:t>
            </a:r>
            <a:br>
              <a:rPr lang="pl-PL" sz="2400" dirty="0"/>
            </a:br>
            <a:endParaRPr lang="pl-PL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8074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ymbol zastępczy zawartości 2"/>
          <p:cNvSpPr>
            <a:spLocks noGrp="1"/>
          </p:cNvSpPr>
          <p:nvPr>
            <p:ph idx="1"/>
          </p:nvPr>
        </p:nvSpPr>
        <p:spPr>
          <a:ln>
            <a:miter lim="800000"/>
          </a:ln>
        </p:spPr>
        <p:txBody>
          <a:bodyPr lIns="91440" tIns="45720" rIns="91440" bIns="45720">
            <a:normAutofit/>
          </a:bodyPr>
          <a:lstStyle/>
          <a:p>
            <a:pPr algn="just">
              <a:lnSpc>
                <a:spcPct val="90000"/>
              </a:lnSpc>
              <a:spcAft>
                <a:spcPct val="60000"/>
              </a:spcAft>
              <a:buNone/>
              <a:defRPr/>
            </a:pPr>
            <a:r>
              <a:rPr lang="pl-PL" sz="2400" dirty="0">
                <a:cs typeface="Tahoma" pitchFamily="34" charset="0"/>
              </a:rPr>
              <a:t>W przypadku projektów INTERREG środki publiczne wystąpią w odniesieniu do</a:t>
            </a:r>
          </a:p>
          <a:p>
            <a:pPr algn="just">
              <a:lnSpc>
                <a:spcPct val="90000"/>
              </a:lnSpc>
              <a:spcAft>
                <a:spcPct val="60000"/>
              </a:spcAft>
              <a:defRPr/>
            </a:pPr>
            <a:r>
              <a:rPr lang="pl-PL" sz="2400" dirty="0">
                <a:cs typeface="Tahoma" pitchFamily="34" charset="0"/>
              </a:rPr>
              <a:t>środków pochodzących z budżetu UE</a:t>
            </a:r>
          </a:p>
          <a:p>
            <a:pPr algn="just">
              <a:lnSpc>
                <a:spcPct val="90000"/>
              </a:lnSpc>
              <a:spcAft>
                <a:spcPct val="60000"/>
              </a:spcAft>
              <a:defRPr/>
            </a:pPr>
            <a:r>
              <a:rPr lang="pl-PL" sz="2400" dirty="0">
                <a:cs typeface="Tahoma" pitchFamily="34" charset="0"/>
              </a:rPr>
              <a:t>środków zaangażowanych dodatkowo przez Państwa Członkowskie</a:t>
            </a:r>
          </a:p>
          <a:p>
            <a:pPr algn="just">
              <a:lnSpc>
                <a:spcPct val="90000"/>
              </a:lnSpc>
              <a:spcAft>
                <a:spcPct val="60000"/>
              </a:spcAft>
              <a:defRPr/>
            </a:pPr>
            <a:endParaRPr lang="pl-PL" sz="2400" dirty="0">
              <a:cs typeface="Tahoma" pitchFamily="34" charset="0"/>
            </a:endParaRPr>
          </a:p>
        </p:txBody>
      </p:sp>
      <p:sp>
        <p:nvSpPr>
          <p:cNvPr id="33793" name="Tytuł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Autofit/>
          </a:bodyPr>
          <a:lstStyle/>
          <a:p>
            <a:pPr algn="ctr"/>
            <a:r>
              <a:rPr lang="pl-PL" sz="3200" dirty="0"/>
              <a:t>ŚRODKI PUBLICZNE</a:t>
            </a:r>
            <a:endParaRPr lang="pl-PL" sz="32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 dirty="0">
              <a:solidFill>
                <a:srgbClr val="000000"/>
              </a:solidFill>
            </a:endParaRPr>
          </a:p>
        </p:txBody>
      </p:sp>
      <p:sp>
        <p:nvSpPr>
          <p:cNvPr id="6147" name="Tytuł 1"/>
          <p:cNvSpPr>
            <a:spLocks noGrp="1"/>
          </p:cNvSpPr>
          <p:nvPr>
            <p:ph type="ctrTitle"/>
          </p:nvPr>
        </p:nvSpPr>
        <p:spPr>
          <a:xfrm>
            <a:off x="683568" y="3019744"/>
            <a:ext cx="7772400" cy="1009168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pl-PL" spc="150" dirty="0">
                <a:solidFill>
                  <a:srgbClr val="C00000"/>
                </a:solidFill>
              </a:rPr>
              <a:t>PRZERWA</a:t>
            </a:r>
          </a:p>
        </p:txBody>
      </p:sp>
    </p:spTree>
    <p:extLst>
      <p:ext uri="{BB962C8B-B14F-4D97-AF65-F5344CB8AC3E}">
        <p14:creationId xmlns:p14="http://schemas.microsoft.com/office/powerpoint/2010/main" val="57188459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ymbol zastępczy zawartości 2"/>
          <p:cNvSpPr>
            <a:spLocks noGrp="1"/>
          </p:cNvSpPr>
          <p:nvPr>
            <p:ph idx="1"/>
          </p:nvPr>
        </p:nvSpPr>
        <p:spPr>
          <a:ln>
            <a:miter lim="800000"/>
          </a:ln>
        </p:spPr>
        <p:txBody>
          <a:bodyPr lIns="91440" tIns="45720" rIns="91440" bIns="45720">
            <a:normAutofit/>
          </a:bodyPr>
          <a:lstStyle/>
          <a:p>
            <a:pPr marL="0" indent="0" algn="just">
              <a:lnSpc>
                <a:spcPct val="90000"/>
              </a:lnSpc>
              <a:spcAft>
                <a:spcPct val="60000"/>
              </a:spcAft>
              <a:buNone/>
              <a:defRPr/>
            </a:pPr>
            <a:r>
              <a:rPr lang="pl-PL" sz="2400" b="1" dirty="0">
                <a:cs typeface="Tahoma" pitchFamily="34" charset="0"/>
              </a:rPr>
              <a:t>Wystąpi jeśli wsparcie odbiega od normalnych praktyk rynkowych, w szczególności w przypadku udzielenia:</a:t>
            </a:r>
          </a:p>
          <a:p>
            <a:pPr algn="just">
              <a:lnSpc>
                <a:spcPct val="90000"/>
              </a:lnSpc>
              <a:spcAft>
                <a:spcPct val="60000"/>
              </a:spcAft>
              <a:defRPr/>
            </a:pPr>
            <a:r>
              <a:rPr lang="pl-PL" sz="2400" dirty="0">
                <a:cs typeface="Tahoma" pitchFamily="34" charset="0"/>
              </a:rPr>
              <a:t>dotacji</a:t>
            </a:r>
          </a:p>
          <a:p>
            <a:pPr algn="just">
              <a:lnSpc>
                <a:spcPct val="90000"/>
              </a:lnSpc>
              <a:spcAft>
                <a:spcPct val="60000"/>
              </a:spcAft>
              <a:defRPr/>
            </a:pPr>
            <a:r>
              <a:rPr lang="pl-PL" sz="2400" dirty="0">
                <a:cs typeface="Tahoma" pitchFamily="34" charset="0"/>
              </a:rPr>
              <a:t>pożyczek z oprocentowaniem niższym niż rynkowe (stopa referencyjna Komisji Europejskiej)</a:t>
            </a:r>
          </a:p>
          <a:p>
            <a:pPr algn="just">
              <a:lnSpc>
                <a:spcPct val="90000"/>
              </a:lnSpc>
              <a:spcAft>
                <a:spcPct val="60000"/>
              </a:spcAft>
              <a:defRPr/>
            </a:pPr>
            <a:endParaRPr lang="pl-PL" sz="2400" dirty="0">
              <a:cs typeface="Tahoma" pitchFamily="34" charset="0"/>
            </a:endParaRPr>
          </a:p>
        </p:txBody>
      </p:sp>
      <p:sp>
        <p:nvSpPr>
          <p:cNvPr id="33793" name="Tytuł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Autofit/>
          </a:bodyPr>
          <a:lstStyle/>
          <a:p>
            <a:pPr algn="ctr"/>
            <a:r>
              <a:rPr lang="pl-PL" sz="3200" dirty="0"/>
              <a:t>KORZYŚĆ EKONOMICZNA</a:t>
            </a:r>
            <a:endParaRPr lang="pl-PL" sz="32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 dirty="0">
              <a:solidFill>
                <a:srgbClr val="000000"/>
              </a:solidFill>
            </a:endParaRPr>
          </a:p>
        </p:txBody>
      </p:sp>
      <p:sp>
        <p:nvSpPr>
          <p:cNvPr id="6147" name="Tytuł 1"/>
          <p:cNvSpPr>
            <a:spLocks noGrp="1"/>
          </p:cNvSpPr>
          <p:nvPr>
            <p:ph type="ctrTitle"/>
          </p:nvPr>
        </p:nvSpPr>
        <p:spPr>
          <a:xfrm>
            <a:off x="683568" y="3019744"/>
            <a:ext cx="7772400" cy="1009168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pl-PL" spc="150" dirty="0">
                <a:solidFill>
                  <a:srgbClr val="C00000"/>
                </a:solidFill>
              </a:rPr>
              <a:t>PRZERWA</a:t>
            </a:r>
          </a:p>
        </p:txBody>
      </p:sp>
    </p:spTree>
    <p:extLst>
      <p:ext uri="{BB962C8B-B14F-4D97-AF65-F5344CB8AC3E}">
        <p14:creationId xmlns:p14="http://schemas.microsoft.com/office/powerpoint/2010/main" val="571884593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ymbol zastępczy zawartości 2"/>
          <p:cNvSpPr>
            <a:spLocks noGrp="1"/>
          </p:cNvSpPr>
          <p:nvPr>
            <p:ph idx="1"/>
          </p:nvPr>
        </p:nvSpPr>
        <p:spPr/>
        <p:txBody>
          <a:bodyPr lIns="91440" tIns="45720" rIns="91440" bIns="45720"/>
          <a:lstStyle/>
          <a:p>
            <a:pPr algn="just"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pl-PL" sz="2400" b="1" dirty="0">
                <a:cs typeface="Tahoma" pitchFamily="34" charset="0"/>
              </a:rPr>
              <a:t>Wystąpi jeśli wsparcie obejmuje:</a:t>
            </a:r>
          </a:p>
          <a:p>
            <a:pPr algn="just">
              <a:spcBef>
                <a:spcPct val="0"/>
              </a:spcBef>
              <a:spcAft>
                <a:spcPts val="600"/>
              </a:spcAft>
            </a:pPr>
            <a:r>
              <a:rPr lang="pl-PL" sz="2400" dirty="0">
                <a:cs typeface="Tahoma" pitchFamily="34" charset="0"/>
              </a:rPr>
              <a:t>konkretny podmiot gospodarczy</a:t>
            </a:r>
          </a:p>
          <a:p>
            <a:pPr algn="just">
              <a:spcBef>
                <a:spcPct val="0"/>
              </a:spcBef>
              <a:spcAft>
                <a:spcPts val="600"/>
              </a:spcAft>
            </a:pPr>
            <a:r>
              <a:rPr lang="pl-PL" sz="2400" dirty="0">
                <a:cs typeface="Tahoma" pitchFamily="34" charset="0"/>
              </a:rPr>
              <a:t>grupę podmiotów działających w konkretnym sektorze gospodarki</a:t>
            </a:r>
          </a:p>
          <a:p>
            <a:pPr algn="just">
              <a:spcBef>
                <a:spcPct val="0"/>
              </a:spcBef>
              <a:spcAft>
                <a:spcPts val="600"/>
              </a:spcAft>
            </a:pPr>
            <a:r>
              <a:rPr lang="pl-PL" sz="2400" dirty="0">
                <a:cs typeface="Tahoma" pitchFamily="34" charset="0"/>
              </a:rPr>
              <a:t>podmioty działające w konkretnym regionie kraju</a:t>
            </a:r>
          </a:p>
          <a:p>
            <a:pPr algn="just">
              <a:spcBef>
                <a:spcPct val="0"/>
              </a:spcBef>
              <a:spcAft>
                <a:spcPts val="600"/>
              </a:spcAft>
            </a:pPr>
            <a:r>
              <a:rPr lang="pl-PL" sz="2400" dirty="0">
                <a:cs typeface="Tahoma" pitchFamily="34" charset="0"/>
              </a:rPr>
              <a:t>produkcję lub obrót konkretnymi rodzajami towarów i usług</a:t>
            </a:r>
          </a:p>
          <a:p>
            <a:pPr marL="0" indent="0" algn="just">
              <a:spcBef>
                <a:spcPct val="0"/>
              </a:spcBef>
              <a:spcAft>
                <a:spcPts val="600"/>
              </a:spcAft>
              <a:buNone/>
            </a:pPr>
            <a:r>
              <a:rPr lang="pl-PL" sz="2400" dirty="0">
                <a:cs typeface="Tahoma" pitchFamily="34" charset="0"/>
              </a:rPr>
              <a:t>Dodatkowo może wystąpić selektywność wynikająca</a:t>
            </a:r>
            <a:br>
              <a:rPr lang="pl-PL" sz="2400" dirty="0">
                <a:cs typeface="Tahoma" pitchFamily="34" charset="0"/>
              </a:rPr>
            </a:br>
            <a:r>
              <a:rPr lang="pl-PL" sz="2400" dirty="0">
                <a:cs typeface="Tahoma" pitchFamily="34" charset="0"/>
              </a:rPr>
              <a:t>z władztwa dyskrecjonalnego</a:t>
            </a:r>
          </a:p>
          <a:p>
            <a:endParaRPr lang="pl-PL" sz="2200" dirty="0">
              <a:cs typeface="Tahoma" pitchFamily="34" charset="0"/>
            </a:endParaRPr>
          </a:p>
        </p:txBody>
      </p:sp>
      <p:sp>
        <p:nvSpPr>
          <p:cNvPr id="35841" name="Tytuł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Autofit/>
          </a:bodyPr>
          <a:lstStyle/>
          <a:p>
            <a:pPr algn="ctr"/>
            <a:r>
              <a:rPr lang="pl-PL" sz="3200" b="1" dirty="0">
                <a:latin typeface="+mn-lt"/>
              </a:rPr>
              <a:t>SELEKTYWNOŚĆ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 dirty="0">
              <a:solidFill>
                <a:srgbClr val="000000"/>
              </a:solidFill>
            </a:endParaRPr>
          </a:p>
        </p:txBody>
      </p:sp>
      <p:sp>
        <p:nvSpPr>
          <p:cNvPr id="6147" name="Tytuł 1"/>
          <p:cNvSpPr>
            <a:spLocks noGrp="1"/>
          </p:cNvSpPr>
          <p:nvPr>
            <p:ph type="ctrTitle"/>
          </p:nvPr>
        </p:nvSpPr>
        <p:spPr>
          <a:xfrm>
            <a:off x="683568" y="3019744"/>
            <a:ext cx="7772400" cy="1009168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pl-PL" spc="150" dirty="0">
                <a:solidFill>
                  <a:srgbClr val="C00000"/>
                </a:solidFill>
              </a:rPr>
              <a:t>PRZERWA</a:t>
            </a:r>
          </a:p>
        </p:txBody>
      </p:sp>
    </p:spTree>
    <p:extLst>
      <p:ext uri="{BB962C8B-B14F-4D97-AF65-F5344CB8AC3E}">
        <p14:creationId xmlns:p14="http://schemas.microsoft.com/office/powerpoint/2010/main" val="57188459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zawartości 2"/>
          <p:cNvSpPr>
            <a:spLocks noGrp="1"/>
          </p:cNvSpPr>
          <p:nvPr>
            <p:ph idx="1"/>
          </p:nvPr>
        </p:nvSpPr>
        <p:spPr/>
        <p:txBody>
          <a:bodyPr lIns="91440" tIns="45720" rIns="91440" bIns="45720">
            <a:noAutofit/>
          </a:bodyPr>
          <a:lstStyle/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pl-PL" sz="2400" dirty="0">
                <a:cs typeface="Tahoma" pitchFamily="34" charset="0"/>
              </a:rPr>
              <a:t>nie ma więc znaczenia, czy faktycznie zakłócenie będzie miało miejsce, znaczenie ma to, czy istnieją przesłanki do tego, żeby nastąpiło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pl-PL" sz="2400" dirty="0">
                <a:cs typeface="Tahoma" pitchFamily="34" charset="0"/>
              </a:rPr>
              <a:t>jest wynikiem selektywnego uprzywilejowania, które powoduje, że jedne podmioty gospodarcze, dzięki interwencji państwa, są w lepszej sytuacji niż ich konkurenci</a:t>
            </a:r>
          </a:p>
          <a:p>
            <a:pPr marL="365760" lvl="2" indent="-256032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SzPct val="68000"/>
              <a:buNone/>
            </a:pPr>
            <a:r>
              <a:rPr lang="pl-PL" sz="2400" dirty="0">
                <a:cs typeface="Tahoma" pitchFamily="34" charset="0"/>
              </a:rPr>
              <a:t>(</a:t>
            </a:r>
            <a:r>
              <a:rPr lang="pl-PL" sz="2400" b="1" dirty="0">
                <a:cs typeface="Tahoma" pitchFamily="34" charset="0"/>
              </a:rPr>
              <a:t>wyjątek monopole prawne!!!</a:t>
            </a:r>
            <a:r>
              <a:rPr lang="pl-PL" sz="2400" dirty="0">
                <a:cs typeface="Tahoma" pitchFamily="34" charset="0"/>
              </a:rPr>
              <a:t>)</a:t>
            </a:r>
          </a:p>
        </p:txBody>
      </p:sp>
      <p:sp>
        <p:nvSpPr>
          <p:cNvPr id="39937" name="Tytuł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pl-PL" sz="3200" b="1" dirty="0">
                <a:cs typeface="Tahoma" pitchFamily="34" charset="0"/>
              </a:rPr>
              <a:t>ZAKŁÓCENIE KONKURENCJI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zawartości 2"/>
          <p:cNvSpPr>
            <a:spLocks noGrp="1"/>
          </p:cNvSpPr>
          <p:nvPr>
            <p:ph idx="1"/>
          </p:nvPr>
        </p:nvSpPr>
        <p:spPr/>
        <p:txBody>
          <a:bodyPr lIns="91440" tIns="45720" rIns="91440" bIns="45720">
            <a:noAutofit/>
          </a:bodyPr>
          <a:lstStyle/>
          <a:p>
            <a:pPr algn="just">
              <a:spcBef>
                <a:spcPct val="0"/>
              </a:spcBef>
              <a:spcAft>
                <a:spcPts val="1200"/>
              </a:spcAft>
              <a:buNone/>
            </a:pPr>
            <a:r>
              <a:rPr lang="pl-PL" sz="2400" dirty="0">
                <a:cs typeface="Tahoma" pitchFamily="34" charset="0"/>
              </a:rPr>
              <a:t>Nie wystąpi jeśli: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pl-PL" sz="2400" dirty="0">
                <a:cs typeface="Tahoma" pitchFamily="34" charset="0"/>
              </a:rPr>
              <a:t>usługa jest objęta monopolem prawnym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pl-PL" sz="2400" dirty="0">
                <a:cs typeface="Tahoma" pitchFamily="34" charset="0"/>
              </a:rPr>
              <a:t>monopol prawny wyklucza konkurencję o rynek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pl-PL" sz="2400" dirty="0">
                <a:cs typeface="Tahoma" pitchFamily="34" charset="0"/>
              </a:rPr>
              <a:t>usługa nie konkuruje z innymi usługami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pl-PL" sz="2400" dirty="0">
                <a:cs typeface="Tahoma" pitchFamily="34" charset="0"/>
              </a:rPr>
              <a:t>jeśli usługodawca działa na innych rynkach, wykluczone zostało subsydiowanie skrośne</a:t>
            </a:r>
          </a:p>
        </p:txBody>
      </p:sp>
      <p:sp>
        <p:nvSpPr>
          <p:cNvPr id="39937" name="Tytuł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pl-PL" sz="3200" b="1" dirty="0">
                <a:cs typeface="Tahoma" pitchFamily="34" charset="0"/>
              </a:rPr>
              <a:t>ZAKŁÓCENIE KONKURENCJI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 dirty="0">
              <a:solidFill>
                <a:srgbClr val="000000"/>
              </a:solidFill>
            </a:endParaRPr>
          </a:p>
        </p:txBody>
      </p:sp>
      <p:sp>
        <p:nvSpPr>
          <p:cNvPr id="6147" name="Tytuł 1"/>
          <p:cNvSpPr>
            <a:spLocks noGrp="1"/>
          </p:cNvSpPr>
          <p:nvPr>
            <p:ph type="ctrTitle"/>
          </p:nvPr>
        </p:nvSpPr>
        <p:spPr>
          <a:xfrm>
            <a:off x="683568" y="3019744"/>
            <a:ext cx="7772400" cy="1009168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pl-PL" spc="150" dirty="0">
                <a:solidFill>
                  <a:srgbClr val="C00000"/>
                </a:solidFill>
              </a:rPr>
              <a:t>PRZERWA</a:t>
            </a:r>
          </a:p>
        </p:txBody>
      </p:sp>
    </p:spTree>
    <p:extLst>
      <p:ext uri="{BB962C8B-B14F-4D97-AF65-F5344CB8AC3E}">
        <p14:creationId xmlns:p14="http://schemas.microsoft.com/office/powerpoint/2010/main" val="571884593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31260"/>
            <a:ext cx="8229600" cy="4676032"/>
          </a:xfrm>
        </p:spPr>
        <p:txBody>
          <a:bodyPr lIns="91440" tIns="45720" rIns="91440" bIns="45720">
            <a:normAutofit lnSpcReduction="10000"/>
          </a:bodyPr>
          <a:lstStyle/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pl-PL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Decyduj charakterystyka programu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pl-PL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Nie wystąpi, jeśli: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l-PL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pomoc nie prowadzi do przyciągania popytu ani inwestycji do danego regionu i nie stwarza przeszkód</a:t>
            </a:r>
            <a:br>
              <a:rPr lang="pl-PL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l-PL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dla zakładania przedsiębiorstw przez podmioty z innych państw członkowskich;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l-PL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towary wytwarzane przez beneficjenta i świadczone przez niego usługi mają charakter lokalny lub budzą zainteresowanie tylko na określonym obszarze geograficznym;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l-PL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wpływ na rynki i konsumentów z sąsiednich państw członkowskich jest co najwyżej marginalny.</a:t>
            </a: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/>
              <a:t>WPŁYW NA WYMIANĘ HANDLOWĄ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 dirty="0">
              <a:solidFill>
                <a:srgbClr val="000000"/>
              </a:solidFill>
            </a:endParaRPr>
          </a:p>
        </p:txBody>
      </p:sp>
      <p:sp>
        <p:nvSpPr>
          <p:cNvPr id="6147" name="Tytuł 1"/>
          <p:cNvSpPr>
            <a:spLocks noGrp="1"/>
          </p:cNvSpPr>
          <p:nvPr>
            <p:ph type="ctrTitle"/>
          </p:nvPr>
        </p:nvSpPr>
        <p:spPr>
          <a:xfrm>
            <a:off x="683568" y="3019744"/>
            <a:ext cx="7772400" cy="1009168"/>
          </a:xfrm>
        </p:spPr>
        <p:txBody>
          <a:bodyPr anchor="ctr"/>
          <a:lstStyle/>
          <a:p>
            <a:pPr algn="ctr" eaLnBrk="1" hangingPunct="1"/>
            <a:r>
              <a:rPr lang="pl-PL" b="1" dirty="0"/>
              <a:t>WPROWADZENIE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571884593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zawartości 2"/>
          <p:cNvSpPr>
            <a:spLocks noGrp="1"/>
          </p:cNvSpPr>
          <p:nvPr>
            <p:ph idx="1"/>
          </p:nvPr>
        </p:nvSpPr>
        <p:spPr/>
        <p:txBody>
          <a:bodyPr lIns="91440" tIns="45720" rIns="91440" bIns="45720">
            <a:normAutofit fontScale="92500" lnSpcReduction="10000"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l-PL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baseny i inne obiekty wypoczynkowe przeznaczone głównie dla lokalnej strefy zasięgu (sprawa </a:t>
            </a:r>
            <a:r>
              <a:rPr lang="pl-PL" sz="22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Dorsten</a:t>
            </a:r>
            <a:r>
              <a:rPr lang="pl-PL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);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l-PL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muzea lub inne obiekty infrastruktury kulturalnej, które raczej nie budzą zainteresowania zwiedzających z innych państw członkowskich (sprawa </a:t>
            </a:r>
            <a:r>
              <a:rPr lang="pl-PL" sz="2200" i="1" dirty="0">
                <a:latin typeface="Tahoma" pitchFamily="34" charset="0"/>
                <a:ea typeface="Tahoma" pitchFamily="34" charset="0"/>
                <a:cs typeface="Tahoma" pitchFamily="34" charset="0"/>
              </a:rPr>
              <a:t>Lipica </a:t>
            </a:r>
            <a:r>
              <a:rPr lang="pl-PL" sz="22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Horses</a:t>
            </a:r>
            <a:r>
              <a:rPr lang="pl-PL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);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l-PL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szpitale i inne obiekty opieki zdrowotnej przeznaczone dla lokalnych mieszkańców (sprawa </a:t>
            </a:r>
            <a:r>
              <a:rPr lang="pl-PL" sz="2200" i="1" dirty="0">
                <a:latin typeface="Tahoma" pitchFamily="34" charset="0"/>
                <a:ea typeface="Tahoma" pitchFamily="34" charset="0"/>
                <a:cs typeface="Tahoma" pitchFamily="34" charset="0"/>
              </a:rPr>
              <a:t>Jean Piaget </a:t>
            </a:r>
            <a:r>
              <a:rPr lang="pl-PL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);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l-PL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media informacyjne lub produkty kultury, które ze względów językowych i geograficznych docierają tylko do odbiorców lokalnych (sprawa </a:t>
            </a:r>
            <a:r>
              <a:rPr lang="pl-PL" sz="2200" i="1" dirty="0">
                <a:latin typeface="Tahoma" pitchFamily="34" charset="0"/>
                <a:ea typeface="Tahoma" pitchFamily="34" charset="0"/>
                <a:cs typeface="Tahoma" pitchFamily="34" charset="0"/>
              </a:rPr>
              <a:t>produkcji teatralnych w Kraju Basków</a:t>
            </a:r>
            <a:r>
              <a:rPr lang="pl-PL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);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l-PL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centrum konferencyjne, w przypadku którego mało prawdopodobne jest, że lokalizacja i potencjalny wpływ pomocy na ceny przyciągną użytkowników innych centrów w innych państwach członkowskich (sprawa </a:t>
            </a:r>
            <a:r>
              <a:rPr lang="pl-PL" sz="2200" i="1" dirty="0">
                <a:latin typeface="Tahoma" pitchFamily="34" charset="0"/>
                <a:ea typeface="Tahoma" pitchFamily="34" charset="0"/>
                <a:cs typeface="Tahoma" pitchFamily="34" charset="0"/>
              </a:rPr>
              <a:t>Visby</a:t>
            </a:r>
            <a:r>
              <a:rPr lang="pl-PL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41985" name="Tytuł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Autofit/>
          </a:bodyPr>
          <a:lstStyle/>
          <a:p>
            <a:pPr algn="ctr"/>
            <a:r>
              <a:rPr lang="pl-PL" sz="3200" b="1" dirty="0">
                <a:cs typeface="Tahoma" pitchFamily="34" charset="0"/>
              </a:rPr>
              <a:t>BRAK WPŁYWU NA WYMIANĘ HANDLOWĄ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 dirty="0">
              <a:solidFill>
                <a:srgbClr val="000000"/>
              </a:solidFill>
            </a:endParaRPr>
          </a:p>
        </p:txBody>
      </p:sp>
      <p:sp>
        <p:nvSpPr>
          <p:cNvPr id="6147" name="Tytuł 1"/>
          <p:cNvSpPr>
            <a:spLocks noGrp="1"/>
          </p:cNvSpPr>
          <p:nvPr>
            <p:ph type="ctrTitle"/>
          </p:nvPr>
        </p:nvSpPr>
        <p:spPr>
          <a:xfrm>
            <a:off x="683568" y="3019744"/>
            <a:ext cx="7772400" cy="1009168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pl-PL" spc="150" dirty="0">
                <a:solidFill>
                  <a:srgbClr val="C00000"/>
                </a:solidFill>
              </a:rPr>
              <a:t>PRZERWA</a:t>
            </a:r>
          </a:p>
        </p:txBody>
      </p:sp>
    </p:spTree>
    <p:extLst>
      <p:ext uri="{BB962C8B-B14F-4D97-AF65-F5344CB8AC3E}">
        <p14:creationId xmlns:p14="http://schemas.microsoft.com/office/powerpoint/2010/main" val="571884593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12" y="1988840"/>
          <a:ext cx="8713787" cy="2952327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22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6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Środki publiczne</a:t>
                      </a:r>
                      <a:endParaRPr kumimoji="0" lang="pl-PL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anchor="ctr" anchorCtr="1"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Selektywność</a:t>
                      </a:r>
                      <a:endParaRPr kumimoji="0" lang="pl-PL" sz="20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anchor="ctr" anchorCtr="1"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Korzyść ekonomiczna</a:t>
                      </a:r>
                      <a:endParaRPr kumimoji="0" lang="pl-PL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anchor="ctr" anchorCtr="1"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Zakłócenie konkurencji</a:t>
                      </a:r>
                      <a:endParaRPr kumimoji="0" lang="pl-PL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anchor="ctr" anchorCtr="1"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Wpływ na wymianę handlową</a:t>
                      </a:r>
                      <a:endParaRPr kumimoji="0" lang="pl-PL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anchor="ctr" anchorCtr="1"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2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Pomoc publiczna</a:t>
                      </a:r>
                      <a:endParaRPr kumimoji="0" lang="pl-PL" sz="20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32000"/>
                        <a:buFont typeface="Wingdings" pitchFamily="2" charset="2"/>
                        <a:buNone/>
                        <a:tabLst/>
                      </a:pPr>
                      <a:endParaRPr kumimoji="0" lang="pl-PL" sz="20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2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</a:rPr>
                        <a:t>Pomoc de minimis</a:t>
                      </a:r>
                      <a:endParaRPr kumimoji="0" lang="pl-PL" sz="2000" b="1" i="1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1474" name="Picture 2" descr="https://encrypted-tbn3.gstatic.com/images?q=tbn:ANd9GcR6lqrs8-aRTMY7_MoQq9UP4Dhi7jDdqXlXfJQOk6RVNz9BwtkQo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212976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5" name="Picture 2" descr="https://encrypted-tbn3.gstatic.com/images?q=tbn:ANd9GcR6lqrs8-aRTMY7_MoQq9UP4Dhi7jDdqXlXfJQOk6RVNz9BwtkQo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149080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6" name="Picture 2" descr="https://encrypted-tbn3.gstatic.com/images?q=tbn:ANd9GcR6lqrs8-aRTMY7_MoQq9UP4Dhi7jDdqXlXfJQOk6RVNz9BwtkQo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212976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7" name="Picture 2" descr="https://encrypted-tbn3.gstatic.com/images?q=tbn:ANd9GcR6lqrs8-aRTMY7_MoQq9UP4Dhi7jDdqXlXfJQOk6RVNz9BwtkQo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212976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8" name="Picture 2" descr="https://encrypted-tbn3.gstatic.com/images?q=tbn:ANd9GcR6lqrs8-aRTMY7_MoQq9UP4Dhi7jDdqXlXfJQOk6RVNz9BwtkQo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212976"/>
            <a:ext cx="7191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9" name="Picture 2" descr="https://encrypted-tbn3.gstatic.com/images?q=tbn:ANd9GcR6lqrs8-aRTMY7_MoQq9UP4Dhi7jDdqXlXfJQOk6RVNz9BwtkQo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212976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0" name="Picture 2" descr="https://encrypted-tbn3.gstatic.com/images?q=tbn:ANd9GcR6lqrs8-aRTMY7_MoQq9UP4Dhi7jDdqXlXfJQOk6RVNz9BwtkQo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149080"/>
            <a:ext cx="7191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1" name="Picture 2" descr="https://encrypted-tbn3.gstatic.com/images?q=tbn:ANd9GcR6lqrs8-aRTMY7_MoQq9UP4Dhi7jDdqXlXfJQOk6RVNz9BwtkQo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149080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ymbol zastępczy numeru slajd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97D3C-4BB0-4694-9F25-9A1A0D5EC9ED}" type="slidenum">
              <a:rPr lang="pl-PL" smtClean="0"/>
              <a:pPr>
                <a:defRPr/>
              </a:pPr>
              <a:t>22</a:t>
            </a:fld>
            <a:endParaRPr lang="pl-PL" dirty="0"/>
          </a:p>
        </p:txBody>
      </p:sp>
      <p:sp>
        <p:nvSpPr>
          <p:cNvPr id="15" name="Tytuł 1"/>
          <p:cNvSpPr txBox="1">
            <a:spLocks/>
          </p:cNvSpPr>
          <p:nvPr/>
        </p:nvSpPr>
        <p:spPr>
          <a:xfrm>
            <a:off x="309282" y="274638"/>
            <a:ext cx="8525436" cy="599421"/>
          </a:xfrm>
          <a:prstGeom prst="rect">
            <a:avLst/>
          </a:prstGeom>
        </p:spPr>
        <p:txBody>
          <a:bodyPr lIns="91440" tIns="45720" rIns="91440" bIns="4572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POMOC</a:t>
            </a:r>
            <a:r>
              <a:rPr kumimoji="0" lang="pl-PL" sz="32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 PUBLICZNA A POMOC DE MINIMIS</a:t>
            </a: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48"/>
          <p:cNvGrpSpPr/>
          <p:nvPr/>
        </p:nvGrpSpPr>
        <p:grpSpPr>
          <a:xfrm>
            <a:off x="1183341" y="255495"/>
            <a:ext cx="7960659" cy="5836023"/>
            <a:chOff x="866551" y="1124744"/>
            <a:chExt cx="7366002" cy="5589952"/>
          </a:xfrm>
          <a:scene3d>
            <a:camera prst="perspectiveRight"/>
            <a:lightRig rig="glow" dir="t">
              <a:rot lat="0" lon="0" rev="14100000"/>
            </a:lightRig>
          </a:scene3d>
        </p:grpSpPr>
        <p:grpSp>
          <p:nvGrpSpPr>
            <p:cNvPr id="3" name="Grupa 45"/>
            <p:cNvGrpSpPr/>
            <p:nvPr/>
          </p:nvGrpSpPr>
          <p:grpSpPr>
            <a:xfrm>
              <a:off x="2339752" y="1124744"/>
              <a:ext cx="1473200" cy="1693334"/>
              <a:chOff x="4622800" y="936108"/>
              <a:chExt cx="1473200" cy="1693333"/>
            </a:xfrm>
            <a:solidFill>
              <a:srgbClr val="C00000"/>
            </a:solidFill>
          </p:grpSpPr>
          <p:sp>
            <p:nvSpPr>
              <p:cNvPr id="47" name="Sześciokąt 46"/>
              <p:cNvSpPr/>
              <p:nvPr/>
            </p:nvSpPr>
            <p:spPr>
              <a:xfrm rot="5400000">
                <a:off x="4512733" y="1046175"/>
                <a:ext cx="1693333" cy="1473200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00B050"/>
              </a:soli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8" name="Sześciokąt 4"/>
              <p:cNvSpPr/>
              <p:nvPr/>
            </p:nvSpPr>
            <p:spPr>
              <a:xfrm>
                <a:off x="4622800" y="1199987"/>
                <a:ext cx="1473200" cy="1165577"/>
              </a:xfrm>
              <a:prstGeom prst="rect">
                <a:avLst/>
              </a:prstGeom>
              <a:noFill/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9530" tIns="49530" rIns="49530" bIns="49530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600" kern="1200" dirty="0"/>
                  <a:t>Środki publiczne</a:t>
                </a:r>
              </a:p>
            </p:txBody>
          </p:sp>
        </p:grpSp>
        <p:grpSp>
          <p:nvGrpSpPr>
            <p:cNvPr id="4" name="Grupa 48"/>
            <p:cNvGrpSpPr/>
            <p:nvPr/>
          </p:nvGrpSpPr>
          <p:grpSpPr>
            <a:xfrm>
              <a:off x="5286153" y="1124744"/>
              <a:ext cx="1473200" cy="1693334"/>
              <a:chOff x="4622800" y="936108"/>
              <a:chExt cx="1473200" cy="1693333"/>
            </a:xfrm>
            <a:solidFill>
              <a:srgbClr val="0070C0"/>
            </a:solidFill>
          </p:grpSpPr>
          <p:sp>
            <p:nvSpPr>
              <p:cNvPr id="50" name="Sześciokąt 49"/>
              <p:cNvSpPr/>
              <p:nvPr/>
            </p:nvSpPr>
            <p:spPr>
              <a:xfrm rot="5400000">
                <a:off x="4512733" y="1046175"/>
                <a:ext cx="1693333" cy="1473200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C00000"/>
              </a:soli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1" name="Sześciokąt 4"/>
              <p:cNvSpPr/>
              <p:nvPr/>
            </p:nvSpPr>
            <p:spPr>
              <a:xfrm>
                <a:off x="4622800" y="1199987"/>
                <a:ext cx="1473200" cy="1165577"/>
              </a:xfrm>
              <a:prstGeom prst="rect">
                <a:avLst/>
              </a:prstGeom>
              <a:noFill/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9530" tIns="49530" rIns="49530" bIns="49530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600" dirty="0"/>
                  <a:t>Korzyść ekonomiczna</a:t>
                </a:r>
              </a:p>
            </p:txBody>
          </p:sp>
        </p:grpSp>
        <p:grpSp>
          <p:nvGrpSpPr>
            <p:cNvPr id="5" name="Grupa 51"/>
            <p:cNvGrpSpPr/>
            <p:nvPr/>
          </p:nvGrpSpPr>
          <p:grpSpPr>
            <a:xfrm>
              <a:off x="3812951" y="1124746"/>
              <a:ext cx="1473202" cy="1693334"/>
              <a:chOff x="4622798" y="936108"/>
              <a:chExt cx="1473202" cy="1693333"/>
            </a:xfrm>
            <a:solidFill>
              <a:srgbClr val="FFC000"/>
            </a:solidFill>
          </p:grpSpPr>
          <p:sp>
            <p:nvSpPr>
              <p:cNvPr id="53" name="Sześciokąt 52"/>
              <p:cNvSpPr/>
              <p:nvPr/>
            </p:nvSpPr>
            <p:spPr>
              <a:xfrm rot="5400000">
                <a:off x="4512733" y="1046175"/>
                <a:ext cx="1693333" cy="1473200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CC6600"/>
              </a:soli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4" name="Sześciokąt 4"/>
              <p:cNvSpPr/>
              <p:nvPr/>
            </p:nvSpPr>
            <p:spPr>
              <a:xfrm>
                <a:off x="4622798" y="1199987"/>
                <a:ext cx="1473201" cy="1165577"/>
              </a:xfrm>
              <a:prstGeom prst="rect">
                <a:avLst/>
              </a:prstGeom>
              <a:noFill/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9530" tIns="49530" rIns="49530" bIns="49530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600" kern="1200" dirty="0"/>
                  <a:t>Selektywność</a:t>
                </a:r>
              </a:p>
            </p:txBody>
          </p:sp>
        </p:grpSp>
        <p:grpSp>
          <p:nvGrpSpPr>
            <p:cNvPr id="6" name="Grupa 54"/>
            <p:cNvGrpSpPr/>
            <p:nvPr/>
          </p:nvGrpSpPr>
          <p:grpSpPr>
            <a:xfrm>
              <a:off x="866551" y="1124745"/>
              <a:ext cx="1473200" cy="1693334"/>
              <a:chOff x="4622800" y="936108"/>
              <a:chExt cx="1473200" cy="1693333"/>
            </a:xfrm>
            <a:solidFill>
              <a:schemeClr val="tx1"/>
            </a:solidFill>
          </p:grpSpPr>
          <p:sp>
            <p:nvSpPr>
              <p:cNvPr id="56" name="Sześciokąt 55"/>
              <p:cNvSpPr/>
              <p:nvPr/>
            </p:nvSpPr>
            <p:spPr>
              <a:xfrm rot="5400000">
                <a:off x="4512733" y="1046175"/>
                <a:ext cx="1693333" cy="1473200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002060"/>
              </a:soli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7" name="Sześciokąt 4"/>
              <p:cNvSpPr/>
              <p:nvPr/>
            </p:nvSpPr>
            <p:spPr>
              <a:xfrm>
                <a:off x="4622800" y="1199987"/>
                <a:ext cx="1473200" cy="1165577"/>
              </a:xfrm>
              <a:prstGeom prst="rect">
                <a:avLst/>
              </a:prstGeom>
              <a:noFill/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9530" tIns="49530" rIns="49530" bIns="49530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600" b="1" kern="1200" dirty="0"/>
                  <a:t>Pomoc publiczna</a:t>
                </a:r>
              </a:p>
            </p:txBody>
          </p:sp>
        </p:grpSp>
        <p:grpSp>
          <p:nvGrpSpPr>
            <p:cNvPr id="7" name="Grupa 81"/>
            <p:cNvGrpSpPr/>
            <p:nvPr/>
          </p:nvGrpSpPr>
          <p:grpSpPr>
            <a:xfrm>
              <a:off x="6759353" y="1124747"/>
              <a:ext cx="1473200" cy="1693334"/>
              <a:chOff x="4622800" y="936108"/>
              <a:chExt cx="1473200" cy="1693333"/>
            </a:xfrm>
            <a:solidFill>
              <a:schemeClr val="bg2">
                <a:lumMod val="50000"/>
              </a:schemeClr>
            </a:solidFill>
          </p:grpSpPr>
          <p:sp>
            <p:nvSpPr>
              <p:cNvPr id="83" name="Sześciokąt 82"/>
              <p:cNvSpPr/>
              <p:nvPr/>
            </p:nvSpPr>
            <p:spPr>
              <a:xfrm rot="5400000">
                <a:off x="4512733" y="1046175"/>
                <a:ext cx="1693333" cy="1473200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7030A0"/>
              </a:soli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4" name="Sześciokąt 4"/>
              <p:cNvSpPr/>
              <p:nvPr/>
            </p:nvSpPr>
            <p:spPr>
              <a:xfrm>
                <a:off x="4622800" y="1199987"/>
                <a:ext cx="1473200" cy="1165577"/>
              </a:xfrm>
              <a:prstGeom prst="rect">
                <a:avLst/>
              </a:prstGeom>
              <a:noFill/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9530" tIns="49530" rIns="49530" bIns="49530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600" kern="1200" dirty="0"/>
                  <a:t>Zakłócenie konkurencji lub wpływ na wymianę</a:t>
                </a:r>
              </a:p>
            </p:txBody>
          </p:sp>
        </p:grpSp>
        <p:grpSp>
          <p:nvGrpSpPr>
            <p:cNvPr id="8" name="Grupa 84"/>
            <p:cNvGrpSpPr/>
            <p:nvPr/>
          </p:nvGrpSpPr>
          <p:grpSpPr>
            <a:xfrm>
              <a:off x="2339752" y="3027827"/>
              <a:ext cx="1473200" cy="1693334"/>
              <a:chOff x="4622800" y="936108"/>
              <a:chExt cx="1473200" cy="1693333"/>
            </a:xfrm>
            <a:solidFill>
              <a:srgbClr val="C00000"/>
            </a:solidFill>
          </p:grpSpPr>
          <p:sp>
            <p:nvSpPr>
              <p:cNvPr id="86" name="Sześciokąt 85"/>
              <p:cNvSpPr/>
              <p:nvPr/>
            </p:nvSpPr>
            <p:spPr>
              <a:xfrm rot="5400000">
                <a:off x="4512733" y="1046175"/>
                <a:ext cx="1693333" cy="1473200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00B050"/>
              </a:soli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7" name="Sześciokąt 4"/>
              <p:cNvSpPr/>
              <p:nvPr/>
            </p:nvSpPr>
            <p:spPr>
              <a:xfrm>
                <a:off x="4622800" y="1199987"/>
                <a:ext cx="1473200" cy="1165577"/>
              </a:xfrm>
              <a:prstGeom prst="rect">
                <a:avLst/>
              </a:prstGeom>
              <a:noFill/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9530" tIns="49530" rIns="49530" bIns="49530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600" dirty="0"/>
                  <a:t>Środki publiczne</a:t>
                </a:r>
              </a:p>
            </p:txBody>
          </p:sp>
        </p:grpSp>
        <p:grpSp>
          <p:nvGrpSpPr>
            <p:cNvPr id="9" name="Grupa 87"/>
            <p:cNvGrpSpPr/>
            <p:nvPr/>
          </p:nvGrpSpPr>
          <p:grpSpPr>
            <a:xfrm>
              <a:off x="5286153" y="3027827"/>
              <a:ext cx="1473200" cy="1693334"/>
              <a:chOff x="4622800" y="936108"/>
              <a:chExt cx="1473200" cy="1693333"/>
            </a:xfrm>
            <a:solidFill>
              <a:srgbClr val="0070C0"/>
            </a:solidFill>
          </p:grpSpPr>
          <p:sp>
            <p:nvSpPr>
              <p:cNvPr id="89" name="Sześciokąt 88"/>
              <p:cNvSpPr/>
              <p:nvPr/>
            </p:nvSpPr>
            <p:spPr>
              <a:xfrm rot="5400000">
                <a:off x="4512733" y="1046175"/>
                <a:ext cx="1693333" cy="1473200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C00000"/>
              </a:soli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0" name="Sześciokąt 4"/>
              <p:cNvSpPr/>
              <p:nvPr/>
            </p:nvSpPr>
            <p:spPr>
              <a:xfrm>
                <a:off x="4622800" y="1199987"/>
                <a:ext cx="1473200" cy="1165577"/>
              </a:xfrm>
              <a:prstGeom prst="rect">
                <a:avLst/>
              </a:prstGeom>
              <a:noFill/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9530" tIns="49530" rIns="49530" bIns="49530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600" dirty="0"/>
                  <a:t>Korzyść ekonomiczna</a:t>
                </a:r>
              </a:p>
            </p:txBody>
          </p:sp>
        </p:grpSp>
        <p:grpSp>
          <p:nvGrpSpPr>
            <p:cNvPr id="10" name="Grupa 90"/>
            <p:cNvGrpSpPr/>
            <p:nvPr/>
          </p:nvGrpSpPr>
          <p:grpSpPr>
            <a:xfrm>
              <a:off x="3812951" y="3027829"/>
              <a:ext cx="1473202" cy="1693334"/>
              <a:chOff x="4622798" y="936108"/>
              <a:chExt cx="1473202" cy="1693333"/>
            </a:xfrm>
            <a:solidFill>
              <a:srgbClr val="FFC000"/>
            </a:solidFill>
          </p:grpSpPr>
          <p:sp>
            <p:nvSpPr>
              <p:cNvPr id="92" name="Sześciokąt 91"/>
              <p:cNvSpPr/>
              <p:nvPr/>
            </p:nvSpPr>
            <p:spPr>
              <a:xfrm rot="5400000">
                <a:off x="4512733" y="1046175"/>
                <a:ext cx="1693333" cy="1473200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CC6600"/>
              </a:soli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3" name="Sześciokąt 4"/>
              <p:cNvSpPr/>
              <p:nvPr/>
            </p:nvSpPr>
            <p:spPr>
              <a:xfrm>
                <a:off x="4622798" y="1199987"/>
                <a:ext cx="1473202" cy="1165577"/>
              </a:xfrm>
              <a:prstGeom prst="rect">
                <a:avLst/>
              </a:prstGeom>
              <a:noFill/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9530" tIns="49530" rIns="49530" bIns="49530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600" dirty="0"/>
                  <a:t>Selektywność</a:t>
                </a:r>
              </a:p>
            </p:txBody>
          </p:sp>
        </p:grpSp>
        <p:grpSp>
          <p:nvGrpSpPr>
            <p:cNvPr id="11" name="Grupa 93"/>
            <p:cNvGrpSpPr/>
            <p:nvPr/>
          </p:nvGrpSpPr>
          <p:grpSpPr>
            <a:xfrm>
              <a:off x="866551" y="3027828"/>
              <a:ext cx="1473200" cy="1693334"/>
              <a:chOff x="4622800" y="936108"/>
              <a:chExt cx="1473200" cy="1693333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95" name="Sześciokąt 94"/>
              <p:cNvSpPr/>
              <p:nvPr/>
            </p:nvSpPr>
            <p:spPr>
              <a:xfrm rot="5400000">
                <a:off x="4512733" y="1046175"/>
                <a:ext cx="1693333" cy="1473200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002060"/>
              </a:soli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6" name="Sześciokąt 4"/>
              <p:cNvSpPr/>
              <p:nvPr/>
            </p:nvSpPr>
            <p:spPr>
              <a:xfrm>
                <a:off x="4622800" y="1199987"/>
                <a:ext cx="1473200" cy="1165577"/>
              </a:xfrm>
              <a:prstGeom prst="rect">
                <a:avLst/>
              </a:prstGeom>
              <a:noFill/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9530" tIns="49530" rIns="49530" bIns="49530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600" b="1" kern="1200" dirty="0"/>
                  <a:t>Pomoc </a:t>
                </a:r>
                <a:r>
                  <a:rPr lang="pl-PL" sz="1600" b="1" i="1" kern="1200" dirty="0"/>
                  <a:t>de minimis</a:t>
                </a:r>
              </a:p>
            </p:txBody>
          </p:sp>
        </p:grpSp>
        <p:grpSp>
          <p:nvGrpSpPr>
            <p:cNvPr id="12" name="Grupa 96"/>
            <p:cNvGrpSpPr/>
            <p:nvPr/>
          </p:nvGrpSpPr>
          <p:grpSpPr>
            <a:xfrm>
              <a:off x="6759353" y="3027830"/>
              <a:ext cx="1473200" cy="1693334"/>
              <a:chOff x="4622800" y="936108"/>
              <a:chExt cx="1473200" cy="1693333"/>
            </a:xfrm>
            <a:solidFill>
              <a:schemeClr val="bg2">
                <a:lumMod val="50000"/>
              </a:schemeClr>
            </a:solidFill>
          </p:grpSpPr>
          <p:sp>
            <p:nvSpPr>
              <p:cNvPr id="98" name="Sześciokąt 97"/>
              <p:cNvSpPr/>
              <p:nvPr/>
            </p:nvSpPr>
            <p:spPr>
              <a:xfrm rot="5400000">
                <a:off x="4512733" y="1046175"/>
                <a:ext cx="1693333" cy="1473200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7030A0"/>
              </a:soli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9" name="Sześciokąt 4"/>
              <p:cNvSpPr/>
              <p:nvPr/>
            </p:nvSpPr>
            <p:spPr>
              <a:xfrm>
                <a:off x="4852373" y="1199987"/>
                <a:ext cx="1014052" cy="1165577"/>
              </a:xfrm>
              <a:prstGeom prst="rect">
                <a:avLst/>
              </a:prstGeom>
              <a:noFill/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9530" tIns="49530" rIns="49530" bIns="49530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300" dirty="0"/>
                  <a:t>---------</a:t>
                </a:r>
                <a:endParaRPr lang="pl-PL" sz="1300" kern="1200" dirty="0"/>
              </a:p>
            </p:txBody>
          </p:sp>
        </p:grpSp>
        <p:grpSp>
          <p:nvGrpSpPr>
            <p:cNvPr id="13" name="Grupa 60"/>
            <p:cNvGrpSpPr/>
            <p:nvPr/>
          </p:nvGrpSpPr>
          <p:grpSpPr>
            <a:xfrm>
              <a:off x="2339752" y="5021359"/>
              <a:ext cx="1473200" cy="1693334"/>
              <a:chOff x="4622800" y="936108"/>
              <a:chExt cx="1473200" cy="1693333"/>
            </a:xfrm>
            <a:solidFill>
              <a:srgbClr val="C00000"/>
            </a:solidFill>
          </p:grpSpPr>
          <p:sp>
            <p:nvSpPr>
              <p:cNvPr id="62" name="Sześciokąt 61"/>
              <p:cNvSpPr/>
              <p:nvPr/>
            </p:nvSpPr>
            <p:spPr>
              <a:xfrm rot="5400000">
                <a:off x="4512733" y="1046175"/>
                <a:ext cx="1693333" cy="1473200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00B050"/>
              </a:soli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3" name="Sześciokąt 4"/>
              <p:cNvSpPr/>
              <p:nvPr/>
            </p:nvSpPr>
            <p:spPr>
              <a:xfrm>
                <a:off x="4622800" y="1199987"/>
                <a:ext cx="1473200" cy="1165577"/>
              </a:xfrm>
              <a:prstGeom prst="rect">
                <a:avLst/>
              </a:prstGeom>
              <a:noFill/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9530" tIns="49530" rIns="49530" bIns="49530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600" dirty="0"/>
                  <a:t>Środki publiczne</a:t>
                </a:r>
              </a:p>
            </p:txBody>
          </p:sp>
        </p:grpSp>
        <p:grpSp>
          <p:nvGrpSpPr>
            <p:cNvPr id="14" name="Grupa 63"/>
            <p:cNvGrpSpPr/>
            <p:nvPr/>
          </p:nvGrpSpPr>
          <p:grpSpPr>
            <a:xfrm>
              <a:off x="5286153" y="5021359"/>
              <a:ext cx="1473200" cy="1693334"/>
              <a:chOff x="4622800" y="936108"/>
              <a:chExt cx="1473200" cy="1693333"/>
            </a:xfrm>
            <a:solidFill>
              <a:srgbClr val="0070C0"/>
            </a:solidFill>
          </p:grpSpPr>
          <p:sp>
            <p:nvSpPr>
              <p:cNvPr id="65" name="Sześciokąt 64"/>
              <p:cNvSpPr/>
              <p:nvPr/>
            </p:nvSpPr>
            <p:spPr>
              <a:xfrm rot="5400000">
                <a:off x="4512733" y="1046175"/>
                <a:ext cx="1693333" cy="1473200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C00000"/>
              </a:soli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6" name="Sześciokąt 4"/>
              <p:cNvSpPr/>
              <p:nvPr/>
            </p:nvSpPr>
            <p:spPr>
              <a:xfrm>
                <a:off x="4852373" y="1199987"/>
                <a:ext cx="1014052" cy="1165577"/>
              </a:xfrm>
              <a:prstGeom prst="rect">
                <a:avLst/>
              </a:prstGeom>
              <a:noFill/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9530" tIns="49530" rIns="49530" bIns="49530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300" dirty="0"/>
                  <a:t>-------- /</a:t>
                </a:r>
              </a:p>
            </p:txBody>
          </p:sp>
        </p:grpSp>
        <p:grpSp>
          <p:nvGrpSpPr>
            <p:cNvPr id="15" name="Grupa 66"/>
            <p:cNvGrpSpPr/>
            <p:nvPr/>
          </p:nvGrpSpPr>
          <p:grpSpPr>
            <a:xfrm>
              <a:off x="3812953" y="5021361"/>
              <a:ext cx="1473201" cy="1693334"/>
              <a:chOff x="4622800" y="936108"/>
              <a:chExt cx="1473201" cy="1693333"/>
            </a:xfrm>
            <a:solidFill>
              <a:srgbClr val="FFC000"/>
            </a:solidFill>
          </p:grpSpPr>
          <p:sp>
            <p:nvSpPr>
              <p:cNvPr id="68" name="Sześciokąt 67"/>
              <p:cNvSpPr/>
              <p:nvPr/>
            </p:nvSpPr>
            <p:spPr>
              <a:xfrm rot="5400000">
                <a:off x="4512733" y="1046175"/>
                <a:ext cx="1693333" cy="1473200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CC6600"/>
              </a:soli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9" name="Sześciokąt 4"/>
              <p:cNvSpPr/>
              <p:nvPr/>
            </p:nvSpPr>
            <p:spPr>
              <a:xfrm>
                <a:off x="4622800" y="1199987"/>
                <a:ext cx="1473201" cy="1165577"/>
              </a:xfrm>
              <a:prstGeom prst="rect">
                <a:avLst/>
              </a:prstGeom>
              <a:noFill/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9530" tIns="49530" rIns="49530" bIns="49530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600" dirty="0"/>
                  <a:t>Selektywność</a:t>
                </a:r>
              </a:p>
            </p:txBody>
          </p:sp>
        </p:grpSp>
        <p:grpSp>
          <p:nvGrpSpPr>
            <p:cNvPr id="16" name="Grupa 69"/>
            <p:cNvGrpSpPr/>
            <p:nvPr/>
          </p:nvGrpSpPr>
          <p:grpSpPr>
            <a:xfrm>
              <a:off x="866551" y="5021360"/>
              <a:ext cx="1473200" cy="1693334"/>
              <a:chOff x="4622800" y="936108"/>
              <a:chExt cx="1473200" cy="1693333"/>
            </a:xfrm>
            <a:solidFill>
              <a:schemeClr val="tx1">
                <a:lumMod val="95000"/>
                <a:lumOff val="5000"/>
              </a:schemeClr>
            </a:solidFill>
          </p:grpSpPr>
          <p:sp>
            <p:nvSpPr>
              <p:cNvPr id="71" name="Sześciokąt 70"/>
              <p:cNvSpPr/>
              <p:nvPr/>
            </p:nvSpPr>
            <p:spPr>
              <a:xfrm rot="5400000">
                <a:off x="4512733" y="1046175"/>
                <a:ext cx="1693333" cy="1473200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002060"/>
              </a:soli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2" name="Sześciokąt 4"/>
              <p:cNvSpPr/>
              <p:nvPr/>
            </p:nvSpPr>
            <p:spPr>
              <a:xfrm>
                <a:off x="4622800" y="1199987"/>
                <a:ext cx="1473200" cy="1165577"/>
              </a:xfrm>
              <a:prstGeom prst="rect">
                <a:avLst/>
              </a:prstGeom>
              <a:noFill/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9530" tIns="49530" rIns="49530" bIns="49530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600" b="1" kern="1200" dirty="0"/>
                  <a:t>Wsparcie bez pomocy</a:t>
                </a:r>
                <a:endParaRPr lang="pl-PL" sz="1600" b="1" i="1" kern="1200" dirty="0"/>
              </a:p>
            </p:txBody>
          </p:sp>
        </p:grpSp>
        <p:grpSp>
          <p:nvGrpSpPr>
            <p:cNvPr id="17" name="Grupa 72"/>
            <p:cNvGrpSpPr/>
            <p:nvPr/>
          </p:nvGrpSpPr>
          <p:grpSpPr>
            <a:xfrm>
              <a:off x="6759353" y="5021362"/>
              <a:ext cx="1473200" cy="1693334"/>
              <a:chOff x="4622800" y="936108"/>
              <a:chExt cx="1473200" cy="1693333"/>
            </a:xfrm>
            <a:solidFill>
              <a:schemeClr val="bg2">
                <a:lumMod val="50000"/>
              </a:schemeClr>
            </a:solidFill>
          </p:grpSpPr>
          <p:sp>
            <p:nvSpPr>
              <p:cNvPr id="74" name="Sześciokąt 73"/>
              <p:cNvSpPr/>
              <p:nvPr/>
            </p:nvSpPr>
            <p:spPr>
              <a:xfrm rot="5400000">
                <a:off x="4512733" y="1046175"/>
                <a:ext cx="1693333" cy="1473200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7030A0"/>
              </a:soli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5" name="Sześciokąt 4"/>
              <p:cNvSpPr/>
              <p:nvPr/>
            </p:nvSpPr>
            <p:spPr>
              <a:xfrm>
                <a:off x="4622800" y="1199987"/>
                <a:ext cx="1473200" cy="1165577"/>
              </a:xfrm>
              <a:prstGeom prst="rect">
                <a:avLst/>
              </a:prstGeom>
              <a:noFill/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9530" tIns="49530" rIns="49530" bIns="49530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600" dirty="0"/>
                  <a:t>/ --------</a:t>
                </a:r>
              </a:p>
            </p:txBody>
          </p:sp>
        </p:grpSp>
      </p:grpSp>
      <p:sp>
        <p:nvSpPr>
          <p:cNvPr id="52" name="Symbol zastępczy numeru slajdu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A1569-B235-4958-9EF5-1D42DA2A860D}" type="slidenum">
              <a:rPr lang="en-US" sz="1000" b="0" smtClean="0"/>
              <a:pPr>
                <a:defRPr/>
              </a:pPr>
              <a:t>23</a:t>
            </a:fld>
            <a:endParaRPr lang="en-US" sz="1000" b="0" dirty="0"/>
          </a:p>
        </p:txBody>
      </p:sp>
    </p:spTree>
    <p:extLst>
      <p:ext uri="{BB962C8B-B14F-4D97-AF65-F5344CB8AC3E}">
        <p14:creationId xmlns:p14="http://schemas.microsoft.com/office/powerpoint/2010/main" val="2311409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 dirty="0">
              <a:solidFill>
                <a:srgbClr val="000000"/>
              </a:solidFill>
            </a:endParaRPr>
          </a:p>
        </p:txBody>
      </p:sp>
      <p:sp>
        <p:nvSpPr>
          <p:cNvPr id="6147" name="Tytuł 1"/>
          <p:cNvSpPr>
            <a:spLocks noGrp="1"/>
          </p:cNvSpPr>
          <p:nvPr>
            <p:ph type="ctrTitle"/>
          </p:nvPr>
        </p:nvSpPr>
        <p:spPr>
          <a:xfrm>
            <a:off x="683568" y="3019744"/>
            <a:ext cx="7772400" cy="1009168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pl-PL" spc="150" dirty="0">
                <a:solidFill>
                  <a:srgbClr val="C00000"/>
                </a:solidFill>
              </a:rPr>
              <a:t>PRZERWA</a:t>
            </a:r>
          </a:p>
        </p:txBody>
      </p:sp>
    </p:spTree>
    <p:extLst>
      <p:ext uri="{BB962C8B-B14F-4D97-AF65-F5344CB8AC3E}">
        <p14:creationId xmlns:p14="http://schemas.microsoft.com/office/powerpoint/2010/main" val="571884593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 txBox="1">
            <a:spLocks noChangeArrowheads="1"/>
          </p:cNvSpPr>
          <p:nvPr/>
        </p:nvSpPr>
        <p:spPr bwMode="auto">
          <a:xfrm>
            <a:off x="268941" y="1237129"/>
            <a:ext cx="4303059" cy="481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spcAft>
                <a:spcPct val="5000"/>
              </a:spcAft>
            </a:pPr>
            <a:endParaRPr lang="pl-PL" sz="2000" b="1" dirty="0">
              <a:cs typeface="Tahoma" pitchFamily="34" charset="0"/>
            </a:endParaRPr>
          </a:p>
          <a:p>
            <a:pPr>
              <a:spcBef>
                <a:spcPct val="20000"/>
              </a:spcBef>
              <a:spcAft>
                <a:spcPct val="5000"/>
              </a:spcAft>
            </a:pPr>
            <a:endParaRPr lang="pl-PL" sz="2000" b="1" dirty="0">
              <a:cs typeface="Tahoma" pitchFamily="34" charset="0"/>
            </a:endParaRPr>
          </a:p>
          <a:p>
            <a:pPr>
              <a:spcBef>
                <a:spcPct val="20000"/>
              </a:spcBef>
              <a:spcAft>
                <a:spcPct val="5000"/>
              </a:spcAft>
            </a:pPr>
            <a:r>
              <a:rPr lang="pl-PL" sz="2000" b="1" dirty="0">
                <a:cs typeface="Tahoma" pitchFamily="34" charset="0"/>
              </a:rPr>
              <a:t>Poziom I:</a:t>
            </a:r>
            <a:r>
              <a:rPr lang="pl-PL" sz="2000" dirty="0">
                <a:cs typeface="Tahoma" pitchFamily="34" charset="0"/>
              </a:rPr>
              <a:t> dofinansowanie projektu środkami programu operacyjnego</a:t>
            </a:r>
          </a:p>
          <a:p>
            <a:pPr>
              <a:spcBef>
                <a:spcPct val="20000"/>
              </a:spcBef>
              <a:spcAft>
                <a:spcPct val="5000"/>
              </a:spcAft>
            </a:pPr>
            <a:r>
              <a:rPr lang="pl-PL" sz="2000" b="1" dirty="0">
                <a:cs typeface="Tahoma" pitchFamily="34" charset="0"/>
              </a:rPr>
              <a:t>(POMOC BEZPOŚREDNIA)</a:t>
            </a:r>
          </a:p>
          <a:p>
            <a:pPr>
              <a:spcBef>
                <a:spcPct val="20000"/>
              </a:spcBef>
            </a:pPr>
            <a:endParaRPr lang="pl-PL" sz="2000" b="1" dirty="0">
              <a:cs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pl-PL" sz="2000" b="1" dirty="0">
                <a:cs typeface="Tahoma" pitchFamily="34" charset="0"/>
              </a:rPr>
              <a:t>Poziom II:</a:t>
            </a:r>
            <a:r>
              <a:rPr lang="pl-PL" sz="2000" dirty="0">
                <a:cs typeface="Tahoma" pitchFamily="34" charset="0"/>
              </a:rPr>
              <a:t> wykorzystanie środków otrzymanych w ramach programu operacyjnego w celu dostarczenia świadczeń innym podmiotom</a:t>
            </a:r>
          </a:p>
          <a:p>
            <a:pPr>
              <a:spcBef>
                <a:spcPct val="20000"/>
              </a:spcBef>
            </a:pPr>
            <a:r>
              <a:rPr lang="pl-PL" sz="2000" b="1" dirty="0">
                <a:cs typeface="Tahoma" pitchFamily="34" charset="0"/>
              </a:rPr>
              <a:t>(POMOC POŚREDNIA)</a:t>
            </a:r>
          </a:p>
          <a:p>
            <a:pPr>
              <a:spcBef>
                <a:spcPct val="20000"/>
              </a:spcBef>
            </a:pPr>
            <a:endParaRPr lang="pl-PL" sz="2000" dirty="0">
              <a:cs typeface="Tahoma" pitchFamily="34" charset="0"/>
            </a:endParaRPr>
          </a:p>
        </p:txBody>
      </p:sp>
      <p:sp>
        <p:nvSpPr>
          <p:cNvPr id="9" name="Rectangle 81"/>
          <p:cNvSpPr>
            <a:spLocks noChangeArrowheads="1"/>
          </p:cNvSpPr>
          <p:nvPr/>
        </p:nvSpPr>
        <p:spPr bwMode="auto">
          <a:xfrm>
            <a:off x="6874601" y="2883570"/>
            <a:ext cx="1800225" cy="647700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pl-PL" b="1" dirty="0">
                <a:solidFill>
                  <a:schemeClr val="bg2">
                    <a:lumMod val="10000"/>
                  </a:schemeClr>
                </a:solidFill>
                <a:ea typeface="Tahoma" pitchFamily="34" charset="0"/>
                <a:cs typeface="Tahoma" pitchFamily="34" charset="0"/>
              </a:rPr>
              <a:t>Partner</a:t>
            </a:r>
            <a:br>
              <a:rPr lang="pl-PL" b="1" dirty="0">
                <a:solidFill>
                  <a:schemeClr val="bg2">
                    <a:lumMod val="10000"/>
                  </a:schemeClr>
                </a:solidFill>
                <a:ea typeface="Tahoma" pitchFamily="34" charset="0"/>
                <a:cs typeface="Tahoma" pitchFamily="34" charset="0"/>
              </a:rPr>
            </a:br>
            <a:r>
              <a:rPr lang="pl-PL" b="1" dirty="0">
                <a:solidFill>
                  <a:schemeClr val="bg2">
                    <a:lumMod val="10000"/>
                  </a:schemeClr>
                </a:solidFill>
                <a:ea typeface="Tahoma" pitchFamily="34" charset="0"/>
                <a:cs typeface="Tahoma" pitchFamily="34" charset="0"/>
              </a:rPr>
              <a:t>wiodący</a:t>
            </a:r>
            <a:endParaRPr lang="en-US" b="1" dirty="0">
              <a:solidFill>
                <a:schemeClr val="bg2">
                  <a:lumMod val="10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AutoShape 86"/>
          <p:cNvSpPr>
            <a:spLocks noChangeArrowheads="1"/>
          </p:cNvSpPr>
          <p:nvPr/>
        </p:nvSpPr>
        <p:spPr bwMode="auto">
          <a:xfrm>
            <a:off x="7165394" y="2135951"/>
            <a:ext cx="360362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chemeClr val="accent4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l-PL" sz="2000">
              <a:solidFill>
                <a:schemeClr val="bg2">
                  <a:lumMod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79"/>
          <p:cNvSpPr>
            <a:spLocks noChangeArrowheads="1"/>
          </p:cNvSpPr>
          <p:nvPr/>
        </p:nvSpPr>
        <p:spPr bwMode="auto">
          <a:xfrm>
            <a:off x="5649051" y="1312692"/>
            <a:ext cx="2083008" cy="7921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pl-PL" sz="2000" b="1" dirty="0">
                <a:solidFill>
                  <a:schemeClr val="bg2">
                    <a:lumMod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INSTYTUCJA</a:t>
            </a:r>
            <a:br>
              <a:rPr lang="pl-PL" sz="2000" b="1" dirty="0">
                <a:solidFill>
                  <a:schemeClr val="bg2">
                    <a:lumMod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l-PL" sz="2000" b="1" dirty="0">
                <a:solidFill>
                  <a:schemeClr val="bg2">
                    <a:lumMod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ZARZĄDZAJĄCA</a:t>
            </a:r>
            <a:endParaRPr lang="en-US" sz="2000" b="1" dirty="0">
              <a:solidFill>
                <a:schemeClr val="bg2">
                  <a:lumMod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AutoShape 92"/>
          <p:cNvSpPr>
            <a:spLocks noChangeArrowheads="1"/>
          </p:cNvSpPr>
          <p:nvPr/>
        </p:nvSpPr>
        <p:spPr bwMode="auto">
          <a:xfrm>
            <a:off x="4358600" y="4569776"/>
            <a:ext cx="1921177" cy="360362"/>
          </a:xfrm>
          <a:prstGeom prst="rightArrow">
            <a:avLst>
              <a:gd name="adj1" fmla="val 50000"/>
              <a:gd name="adj2" fmla="val 54956"/>
            </a:avLst>
          </a:prstGeom>
          <a:solidFill>
            <a:srgbClr val="00B0F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l-PL" sz="2000">
              <a:solidFill>
                <a:schemeClr val="bg2">
                  <a:lumMod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81"/>
          <p:cNvSpPr>
            <a:spLocks noChangeArrowheads="1"/>
          </p:cNvSpPr>
          <p:nvPr/>
        </p:nvSpPr>
        <p:spPr bwMode="auto">
          <a:xfrm>
            <a:off x="6774868" y="4379555"/>
            <a:ext cx="1871662" cy="71913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pl-PL" b="1" dirty="0">
                <a:solidFill>
                  <a:schemeClr val="bg2">
                    <a:lumMod val="10000"/>
                  </a:schemeClr>
                </a:solidFill>
                <a:ea typeface="Tahoma" pitchFamily="34" charset="0"/>
                <a:cs typeface="Tahoma" pitchFamily="34" charset="0"/>
              </a:rPr>
              <a:t>Beneficjent</a:t>
            </a:r>
            <a:br>
              <a:rPr lang="pl-PL" b="1" dirty="0">
                <a:solidFill>
                  <a:schemeClr val="bg2">
                    <a:lumMod val="10000"/>
                  </a:schemeClr>
                </a:solidFill>
                <a:ea typeface="Tahoma" pitchFamily="34" charset="0"/>
                <a:cs typeface="Tahoma" pitchFamily="34" charset="0"/>
              </a:rPr>
            </a:br>
            <a:r>
              <a:rPr lang="pl-PL" b="1" dirty="0">
                <a:solidFill>
                  <a:schemeClr val="bg2">
                    <a:lumMod val="10000"/>
                  </a:schemeClr>
                </a:solidFill>
                <a:ea typeface="Tahoma" pitchFamily="34" charset="0"/>
                <a:cs typeface="Tahoma" pitchFamily="34" charset="0"/>
              </a:rPr>
              <a:t>końcowy</a:t>
            </a:r>
            <a:endParaRPr lang="en-US" b="1" dirty="0">
              <a:solidFill>
                <a:schemeClr val="bg2">
                  <a:lumMod val="10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ectangle 81"/>
          <p:cNvSpPr>
            <a:spLocks noChangeArrowheads="1"/>
          </p:cNvSpPr>
          <p:nvPr/>
        </p:nvSpPr>
        <p:spPr bwMode="auto">
          <a:xfrm>
            <a:off x="4666129" y="2883570"/>
            <a:ext cx="2084295" cy="647700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pl-PL" b="1" dirty="0">
                <a:solidFill>
                  <a:schemeClr val="bg2">
                    <a:lumMod val="10000"/>
                  </a:schemeClr>
                </a:solidFill>
                <a:ea typeface="Tahoma" pitchFamily="34" charset="0"/>
                <a:cs typeface="Tahoma" pitchFamily="34" charset="0"/>
              </a:rPr>
              <a:t>Partner wiodący/</a:t>
            </a:r>
            <a:br>
              <a:rPr lang="pl-PL" b="1" dirty="0">
                <a:solidFill>
                  <a:schemeClr val="bg2">
                    <a:lumMod val="10000"/>
                  </a:schemeClr>
                </a:solidFill>
                <a:ea typeface="Tahoma" pitchFamily="34" charset="0"/>
                <a:cs typeface="Tahoma" pitchFamily="34" charset="0"/>
              </a:rPr>
            </a:br>
            <a:r>
              <a:rPr lang="pl-PL" b="1" dirty="0">
                <a:solidFill>
                  <a:schemeClr val="bg2">
                    <a:lumMod val="10000"/>
                  </a:schemeClr>
                </a:solidFill>
                <a:ea typeface="Tahoma" pitchFamily="34" charset="0"/>
                <a:cs typeface="Tahoma" pitchFamily="34" charset="0"/>
              </a:rPr>
              <a:t>Partner projektu</a:t>
            </a:r>
            <a:endParaRPr lang="en-US" b="1" dirty="0">
              <a:solidFill>
                <a:schemeClr val="bg2">
                  <a:lumMod val="10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AutoShape 86"/>
          <p:cNvSpPr>
            <a:spLocks noChangeArrowheads="1"/>
          </p:cNvSpPr>
          <p:nvPr/>
        </p:nvSpPr>
        <p:spPr bwMode="auto">
          <a:xfrm>
            <a:off x="5783148" y="2155748"/>
            <a:ext cx="360362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chemeClr val="accent4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l-PL" sz="2000">
              <a:solidFill>
                <a:schemeClr val="bg2">
                  <a:lumMod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AutoShape 86"/>
          <p:cNvSpPr>
            <a:spLocks noChangeArrowheads="1"/>
          </p:cNvSpPr>
          <p:nvPr/>
        </p:nvSpPr>
        <p:spPr bwMode="auto">
          <a:xfrm>
            <a:off x="7540510" y="3638287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rgbClr val="00B0F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l-PL" sz="2000">
              <a:solidFill>
                <a:schemeClr val="bg2">
                  <a:lumMod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AutoShape 92"/>
          <p:cNvSpPr>
            <a:spLocks noChangeArrowheads="1"/>
          </p:cNvSpPr>
          <p:nvPr/>
        </p:nvSpPr>
        <p:spPr bwMode="auto">
          <a:xfrm>
            <a:off x="3565222" y="3007115"/>
            <a:ext cx="979884" cy="360362"/>
          </a:xfrm>
          <a:prstGeom prst="rightArrow">
            <a:avLst>
              <a:gd name="adj1" fmla="val 50000"/>
              <a:gd name="adj2" fmla="val 54956"/>
            </a:avLst>
          </a:prstGeom>
          <a:solidFill>
            <a:schemeClr val="accent4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l-PL" sz="2000">
              <a:solidFill>
                <a:schemeClr val="bg2">
                  <a:lumMod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Symbol zastępczy numeru slajd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97D3C-4BB0-4694-9F25-9A1A0D5EC9ED}" type="slidenum">
              <a:rPr lang="pl-PL" smtClean="0"/>
              <a:pPr>
                <a:defRPr/>
              </a:pPr>
              <a:t>25</a:t>
            </a:fld>
            <a:endParaRPr lang="pl-PL" dirty="0"/>
          </a:p>
        </p:txBody>
      </p:sp>
      <p:sp>
        <p:nvSpPr>
          <p:cNvPr id="18" name="Tytuł 1"/>
          <p:cNvSpPr txBox="1">
            <a:spLocks/>
          </p:cNvSpPr>
          <p:nvPr/>
        </p:nvSpPr>
        <p:spPr>
          <a:xfrm>
            <a:off x="457200" y="274638"/>
            <a:ext cx="8229600" cy="572527"/>
          </a:xfrm>
          <a:prstGeom prst="rect">
            <a:avLst/>
          </a:prstGeom>
        </p:spPr>
        <p:txBody>
          <a:bodyPr lIns="91440" tIns="45720" rIns="91440" bIns="4572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Tahoma" pitchFamily="34" charset="0"/>
              </a:rPr>
              <a:t>POZIOMY WYSTĘPOWANIA</a:t>
            </a:r>
            <a:r>
              <a:rPr kumimoji="0" lang="pl-PL" sz="32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Tahoma" pitchFamily="34" charset="0"/>
              </a:rPr>
              <a:t> POMOCY</a:t>
            </a: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zawartości 2"/>
          <p:cNvSpPr>
            <a:spLocks noGrp="1"/>
          </p:cNvSpPr>
          <p:nvPr>
            <p:ph idx="1"/>
          </p:nvPr>
        </p:nvSpPr>
        <p:spPr/>
        <p:txBody>
          <a:bodyPr lIns="91440" tIns="45720" rIns="91440" bIns="45720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l-PL" sz="2400" dirty="0">
                <a:ea typeface="Tahoma" pitchFamily="34" charset="0"/>
                <a:cs typeface="Tahoma" pitchFamily="34" charset="0"/>
              </a:rPr>
              <a:t>Za udzielanie pomocy bezpośredniej odpowiada Instytucja Zarządzająca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endParaRPr lang="pl-PL" sz="2400" dirty="0"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l-PL" sz="2400" dirty="0">
                <a:ea typeface="Tahoma" pitchFamily="34" charset="0"/>
                <a:cs typeface="Tahoma" pitchFamily="34" charset="0"/>
              </a:rPr>
              <a:t>W przypadku pomocy pośredniej za gwarancję prawidłowości udzielania pomocy </a:t>
            </a:r>
            <a:r>
              <a:rPr lang="pl-PL" sz="2400" b="1" dirty="0">
                <a:ea typeface="Tahoma" pitchFamily="34" charset="0"/>
                <a:cs typeface="Tahoma" pitchFamily="34" charset="0"/>
              </a:rPr>
              <a:t>zawsze</a:t>
            </a:r>
            <a:r>
              <a:rPr lang="pl-PL" sz="2400" dirty="0">
                <a:ea typeface="Tahoma" pitchFamily="34" charset="0"/>
                <a:cs typeface="Tahoma" pitchFamily="34" charset="0"/>
              </a:rPr>
              <a:t> odpowiada Partner Wiodący (nawet w przypadku przekazania uprawnień do jej udzielania Partnerowi projektu)</a:t>
            </a:r>
          </a:p>
        </p:txBody>
      </p:sp>
      <p:sp>
        <p:nvSpPr>
          <p:cNvPr id="41985" name="Tytuł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Autofit/>
          </a:bodyPr>
          <a:lstStyle/>
          <a:p>
            <a:pPr algn="ctr"/>
            <a:r>
              <a:rPr lang="pl-PL" sz="3200" b="1" dirty="0">
                <a:cs typeface="Tahoma" pitchFamily="34" charset="0"/>
              </a:rPr>
              <a:t>POZIOMY WYSTĘPOWANIA POMOCY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26</a:t>
            </a:fld>
            <a:endParaRPr lang="pl-PL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 dirty="0">
              <a:solidFill>
                <a:srgbClr val="000000"/>
              </a:solidFill>
            </a:endParaRPr>
          </a:p>
        </p:txBody>
      </p:sp>
      <p:sp>
        <p:nvSpPr>
          <p:cNvPr id="6147" name="Tytuł 1"/>
          <p:cNvSpPr>
            <a:spLocks noGrp="1"/>
          </p:cNvSpPr>
          <p:nvPr>
            <p:ph type="ctrTitle"/>
          </p:nvPr>
        </p:nvSpPr>
        <p:spPr>
          <a:xfrm>
            <a:off x="683568" y="3019744"/>
            <a:ext cx="7772400" cy="1009168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pl-PL" spc="150" dirty="0">
                <a:solidFill>
                  <a:srgbClr val="C00000"/>
                </a:solidFill>
              </a:rPr>
              <a:t>PRZERWA</a:t>
            </a:r>
          </a:p>
        </p:txBody>
      </p:sp>
    </p:spTree>
    <p:extLst>
      <p:ext uri="{BB962C8B-B14F-4D97-AF65-F5344CB8AC3E}">
        <p14:creationId xmlns:p14="http://schemas.microsoft.com/office/powerpoint/2010/main" val="571884593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>
              <a:solidFill>
                <a:srgbClr val="000000"/>
              </a:solidFill>
            </a:endParaRPr>
          </a:p>
        </p:txBody>
      </p:sp>
      <p:sp>
        <p:nvSpPr>
          <p:cNvPr id="11267" name="Tytuł 1"/>
          <p:cNvSpPr>
            <a:spLocks noGrp="1"/>
          </p:cNvSpPr>
          <p:nvPr>
            <p:ph type="ctrTitle"/>
          </p:nvPr>
        </p:nvSpPr>
        <p:spPr>
          <a:xfrm>
            <a:off x="0" y="2743200"/>
            <a:ext cx="9144000" cy="1108362"/>
          </a:xfrm>
        </p:spPr>
        <p:txBody>
          <a:bodyPr/>
          <a:lstStyle/>
          <a:p>
            <a:pPr algn="ctr" eaLnBrk="1" hangingPunct="1"/>
            <a:r>
              <a:rPr lang="pl-PL" b="1" dirty="0"/>
              <a:t>POMOC DE MINIMIS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019120218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95835" y="1481328"/>
            <a:ext cx="8579223" cy="4525963"/>
          </a:xfrm>
        </p:spPr>
        <p:txBody>
          <a:bodyPr lIns="90000" tIns="46800" rIns="90000" bIns="46800">
            <a:normAutofit lnSpcReduction="10000"/>
          </a:bodyPr>
          <a:lstStyle/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Rozporządzenie Komisji (UE) Nr 1407/2013 z dnia</a:t>
            </a:r>
            <a:br>
              <a:rPr lang="pl-PL" sz="2400" dirty="0">
                <a:ea typeface="ＭＳ Ｐゴシック" pitchFamily="34" charset="-128"/>
              </a:rPr>
            </a:br>
            <a:r>
              <a:rPr lang="pl-PL" sz="2400" dirty="0">
                <a:ea typeface="ＭＳ Ｐゴシック" pitchFamily="34" charset="-128"/>
              </a:rPr>
              <a:t>18 grudnia 2013 r. w sprawie stosowania art. 107 i 108 Traktatu o funkcjonowaniu Unii Europejskiej do pomocy de minimis</a:t>
            </a:r>
          </a:p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Rozporządzenie Ministra Funduszy i Polityki Regionalnej z 11 grudnia 2022 r. w sprawie udzielania pomocy </a:t>
            </a:r>
            <a:r>
              <a:rPr lang="pl-PL" sz="2400" i="1" dirty="0">
                <a:ea typeface="ＭＳ Ｐゴシック" pitchFamily="34" charset="-128"/>
              </a:rPr>
              <a:t>de minimis</a:t>
            </a:r>
            <a:r>
              <a:rPr lang="pl-PL" sz="2400" dirty="0">
                <a:ea typeface="ＭＳ Ｐゴシック" pitchFamily="34" charset="-128"/>
              </a:rPr>
              <a:t> oraz pomocy publicznej w ramach programów </a:t>
            </a:r>
            <a:r>
              <a:rPr lang="pl-PL" sz="2400" dirty="0" err="1">
                <a:ea typeface="ＭＳ Ｐゴシック" pitchFamily="34" charset="-128"/>
              </a:rPr>
              <a:t>Interreg</a:t>
            </a:r>
            <a:r>
              <a:rPr lang="pl-PL" sz="2400" dirty="0">
                <a:ea typeface="ＭＳ Ｐゴシック" pitchFamily="34" charset="-128"/>
              </a:rPr>
              <a:t> na lata 2021-2027 (Dz. U. z 23.12.2022 r. poz. 2755)</a:t>
            </a:r>
            <a:br>
              <a:rPr lang="pl-PL" sz="2400" dirty="0">
                <a:ea typeface="ＭＳ Ｐゴシック" pitchFamily="34" charset="-128"/>
              </a:rPr>
            </a:br>
            <a:r>
              <a:rPr lang="pl-PL" sz="2400" i="1" dirty="0">
                <a:solidFill>
                  <a:srgbClr val="C00000"/>
                </a:solidFill>
                <a:ea typeface="ＭＳ Ｐゴシック" pitchFamily="34" charset="-128"/>
              </a:rPr>
              <a:t>- wyłącznie w przypadku  pomocy udzielanej przez Instytucję Zarządzającą lub  Partnera Wiodącego/ Partnera projektu z siedzibą na terenie RP</a:t>
            </a:r>
            <a:endParaRPr lang="en-GB" sz="2400" i="1" dirty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latin typeface="+mn-lt"/>
                <a:ea typeface="ＭＳ Ｐゴシック" pitchFamily="34" charset="-128"/>
              </a:rPr>
              <a:t>Podstawa prawna</a:t>
            </a:r>
            <a:endParaRPr lang="en-GB" sz="32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29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ymbol zastępczy zawartości 2"/>
          <p:cNvSpPr>
            <a:spLocks noGrp="1"/>
          </p:cNvSpPr>
          <p:nvPr>
            <p:ph idx="1"/>
          </p:nvPr>
        </p:nvSpPr>
        <p:spPr>
          <a:xfrm>
            <a:off x="628649" y="1378424"/>
            <a:ext cx="7964021" cy="4798539"/>
          </a:xfrm>
        </p:spPr>
        <p:txBody>
          <a:bodyPr lIns="91440" tIns="45720" rIns="91440" bIns="45720">
            <a:normAutofit/>
          </a:bodyPr>
          <a:lstStyle/>
          <a:p>
            <a:pPr algn="just"/>
            <a:r>
              <a:rPr lang="pl-PL" sz="2400" dirty="0">
                <a:cs typeface="Tahoma" pitchFamily="34" charset="0"/>
              </a:rPr>
              <a:t>„przedsiębiorstwo” w rozumieniu prawa wspólnotowego = każdy podmiot prowadzący działalność gospodarczą (OFERUJACY TOWARY I USŁUGI NA RYNKU)</a:t>
            </a:r>
          </a:p>
          <a:p>
            <a:pPr algn="just"/>
            <a:r>
              <a:rPr lang="pl-PL" sz="2400" dirty="0">
                <a:cs typeface="Tahoma" pitchFamily="34" charset="0"/>
              </a:rPr>
              <a:t>niezależnie od tego, jaki jest jego status prawny</a:t>
            </a:r>
          </a:p>
          <a:p>
            <a:pPr algn="just"/>
            <a:r>
              <a:rPr lang="pl-PL" sz="2400" dirty="0">
                <a:cs typeface="Tahoma" pitchFamily="34" charset="0"/>
              </a:rPr>
              <a:t>niezależnie od tego, w jaki sposób podmiot ten jest finansowany (niezależnie od tego, czy działa dla zysku)</a:t>
            </a:r>
          </a:p>
          <a:p>
            <a:pPr algn="just">
              <a:buNone/>
            </a:pPr>
            <a:endParaRPr lang="pl-PL" sz="2400" dirty="0">
              <a:cs typeface="Tahoma" pitchFamily="34" charset="0"/>
            </a:endParaRPr>
          </a:p>
          <a:p>
            <a:r>
              <a:rPr lang="pl-PL" sz="2400" b="1" dirty="0">
                <a:cs typeface="Tahoma" pitchFamily="34" charset="0"/>
              </a:rPr>
              <a:t>przedsiębiorstwem jest na pewno przedsiębiorca</a:t>
            </a:r>
            <a:br>
              <a:rPr lang="pl-PL" sz="2400" b="1" dirty="0">
                <a:cs typeface="Tahoma" pitchFamily="34" charset="0"/>
              </a:rPr>
            </a:br>
            <a:r>
              <a:rPr lang="pl-PL" sz="2400" b="1" dirty="0">
                <a:cs typeface="Tahoma" pitchFamily="34" charset="0"/>
              </a:rPr>
              <a:t>w rozumieniu prawa krajowego</a:t>
            </a:r>
          </a:p>
        </p:txBody>
      </p:sp>
      <p:sp>
        <p:nvSpPr>
          <p:cNvPr id="48129" name="Tytuł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Autofit/>
          </a:bodyPr>
          <a:lstStyle/>
          <a:p>
            <a:pPr algn="ctr"/>
            <a:r>
              <a:rPr lang="pl-PL" sz="3200" b="1" dirty="0">
                <a:latin typeface="+mn-lt"/>
                <a:cs typeface="Tahoma" pitchFamily="34" charset="0"/>
              </a:rPr>
              <a:t>BENEFICJENT POMOCY PUBLICZNEJ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50576"/>
            <a:ext cx="8283388" cy="4756715"/>
          </a:xfrm>
        </p:spPr>
        <p:txBody>
          <a:bodyPr lIns="90000" tIns="46800" rIns="90000" bIns="46800">
            <a:normAutofit/>
          </a:bodyPr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>
                <a:ea typeface="ＭＳ Ｐゴシック" pitchFamily="34" charset="-128"/>
              </a:rPr>
              <a:t>Produkcja</a:t>
            </a:r>
            <a:r>
              <a:rPr lang="en-GB" sz="2400" dirty="0">
                <a:ea typeface="ＭＳ Ｐゴシック" pitchFamily="34" charset="-128"/>
              </a:rPr>
              <a:t> </a:t>
            </a:r>
            <a:r>
              <a:rPr lang="en-GB" sz="2400" dirty="0" err="1">
                <a:ea typeface="ＭＳ Ｐゴシック" pitchFamily="34" charset="-128"/>
              </a:rPr>
              <a:t>podstawowa</a:t>
            </a:r>
            <a:r>
              <a:rPr lang="en-GB" sz="2400" dirty="0">
                <a:ea typeface="ＭＳ Ｐゴシック" pitchFamily="34" charset="-128"/>
              </a:rPr>
              <a:t> </a:t>
            </a:r>
            <a:r>
              <a:rPr lang="en-GB" sz="2400" dirty="0" err="1">
                <a:ea typeface="ＭＳ Ｐゴシック" pitchFamily="34" charset="-128"/>
              </a:rPr>
              <a:t>produktów</a:t>
            </a:r>
            <a:r>
              <a:rPr lang="en-GB" sz="2400" dirty="0">
                <a:ea typeface="ＭＳ Ｐゴシック" pitchFamily="34" charset="-128"/>
              </a:rPr>
              <a:t> </a:t>
            </a:r>
            <a:r>
              <a:rPr lang="en-GB" sz="2400" dirty="0" err="1">
                <a:ea typeface="ＭＳ Ｐゴシック" pitchFamily="34" charset="-128"/>
              </a:rPr>
              <a:t>rolnych</a:t>
            </a:r>
            <a:r>
              <a:rPr lang="en-GB" sz="2400" dirty="0">
                <a:ea typeface="ＭＳ Ｐゴシック" pitchFamily="34" charset="-128"/>
              </a:rPr>
              <a:t> </a:t>
            </a:r>
            <a:r>
              <a:rPr lang="en-GB" sz="2400" dirty="0" err="1">
                <a:ea typeface="ＭＳ Ｐゴシック" pitchFamily="34" charset="-128"/>
              </a:rPr>
              <a:t>wymienionych</a:t>
            </a:r>
            <a:r>
              <a:rPr lang="en-GB" sz="2400" dirty="0">
                <a:ea typeface="ＭＳ Ｐゴシック" pitchFamily="34" charset="-128"/>
              </a:rPr>
              <a:t> w </a:t>
            </a:r>
            <a:r>
              <a:rPr lang="en-GB" sz="2400" dirty="0" err="1">
                <a:ea typeface="ＭＳ Ｐゴシック" pitchFamily="34" charset="-128"/>
              </a:rPr>
              <a:t>Załączniku</a:t>
            </a:r>
            <a:r>
              <a:rPr lang="en-GB" sz="2400" dirty="0">
                <a:ea typeface="ＭＳ Ｐゴシック" pitchFamily="34" charset="-128"/>
              </a:rPr>
              <a:t> I do </a:t>
            </a:r>
            <a:r>
              <a:rPr lang="pl-PL" sz="2400" dirty="0">
                <a:ea typeface="ＭＳ Ｐゴシック" pitchFamily="34" charset="-128"/>
              </a:rPr>
              <a:t>TFUE</a:t>
            </a:r>
            <a:br>
              <a:rPr lang="pl-PL" sz="2400" dirty="0">
                <a:ea typeface="ＭＳ Ｐゴシック" pitchFamily="34" charset="-128"/>
              </a:rPr>
            </a:br>
            <a:r>
              <a:rPr lang="pl-PL" sz="2400" dirty="0">
                <a:ea typeface="ＭＳ Ｐゴシック" pitchFamily="34" charset="-128"/>
              </a:rPr>
              <a:t>(z wyłączeniem rybołówstwa i akwakultury)</a:t>
            </a:r>
            <a:endParaRPr lang="en-GB" sz="2400" dirty="0">
              <a:ea typeface="ＭＳ Ｐゴシック" pitchFamily="34" charset="-128"/>
            </a:endParaRP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>
                <a:ea typeface="ＭＳ Ｐゴシック" pitchFamily="34" charset="-128"/>
              </a:rPr>
              <a:t>Przetwarzanie</a:t>
            </a:r>
            <a:r>
              <a:rPr lang="en-GB" sz="2400" dirty="0">
                <a:ea typeface="ＭＳ Ｐゴシック" pitchFamily="34" charset="-128"/>
              </a:rPr>
              <a:t> </a:t>
            </a:r>
            <a:r>
              <a:rPr lang="en-GB" sz="2400" dirty="0" err="1">
                <a:ea typeface="ＭＳ Ｐゴシック" pitchFamily="34" charset="-128"/>
              </a:rPr>
              <a:t>i</a:t>
            </a:r>
            <a:r>
              <a:rPr lang="en-GB" sz="2400" dirty="0">
                <a:ea typeface="ＭＳ Ｐゴシック" pitchFamily="34" charset="-128"/>
              </a:rPr>
              <a:t> </a:t>
            </a:r>
            <a:r>
              <a:rPr lang="en-GB" sz="2400" dirty="0" err="1">
                <a:ea typeface="ＭＳ Ｐゴシック" pitchFamily="34" charset="-128"/>
              </a:rPr>
              <a:t>wprowadzanie</a:t>
            </a:r>
            <a:r>
              <a:rPr lang="en-GB" sz="2400" dirty="0">
                <a:ea typeface="ＭＳ Ｐゴシック" pitchFamily="34" charset="-128"/>
              </a:rPr>
              <a:t> do </a:t>
            </a:r>
            <a:r>
              <a:rPr lang="en-GB" sz="2400" dirty="0" err="1">
                <a:ea typeface="ＭＳ Ｐゴシック" pitchFamily="34" charset="-128"/>
              </a:rPr>
              <a:t>obrotu</a:t>
            </a:r>
            <a:r>
              <a:rPr lang="en-GB" sz="2400" dirty="0">
                <a:ea typeface="ＭＳ Ｐゴシック" pitchFamily="34" charset="-128"/>
              </a:rPr>
              <a:t> </a:t>
            </a:r>
            <a:r>
              <a:rPr lang="en-GB" sz="2400" dirty="0" err="1">
                <a:ea typeface="ＭＳ Ｐゴシック" pitchFamily="34" charset="-128"/>
              </a:rPr>
              <a:t>produktów</a:t>
            </a:r>
            <a:r>
              <a:rPr lang="en-GB" sz="2400" dirty="0">
                <a:ea typeface="ＭＳ Ｐゴシック" pitchFamily="34" charset="-128"/>
              </a:rPr>
              <a:t> </a:t>
            </a:r>
            <a:r>
              <a:rPr lang="en-GB" sz="2400" dirty="0" err="1">
                <a:ea typeface="ＭＳ Ｐゴシック" pitchFamily="34" charset="-128"/>
              </a:rPr>
              <a:t>rolnych</a:t>
            </a:r>
            <a:r>
              <a:rPr lang="en-GB" sz="2400" dirty="0">
                <a:ea typeface="ＭＳ Ｐゴシック" pitchFamily="34" charset="-128"/>
              </a:rPr>
              <a:t>, </a:t>
            </a:r>
            <a:r>
              <a:rPr lang="en-GB" sz="2400" dirty="0" err="1">
                <a:ea typeface="ＭＳ Ｐゴシック" pitchFamily="34" charset="-128"/>
              </a:rPr>
              <a:t>jeżeli</a:t>
            </a:r>
            <a:r>
              <a:rPr lang="en-GB" sz="2400" dirty="0">
                <a:ea typeface="ＭＳ Ｐゴシック" pitchFamily="34" charset="-128"/>
              </a:rPr>
              <a:t>:</a:t>
            </a:r>
          </a:p>
          <a:p>
            <a:pPr lvl="1">
              <a:spcBef>
                <a:spcPts val="400"/>
              </a:spcBef>
              <a:buClr>
                <a:schemeClr val="bg2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ea typeface="ＭＳ Ｐゴシック" pitchFamily="34" charset="-128"/>
              </a:rPr>
              <a:t>wartość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pomocy</a:t>
            </a:r>
            <a:r>
              <a:rPr lang="en-GB" sz="2200" dirty="0">
                <a:ea typeface="ＭＳ Ｐゴシック" pitchFamily="34" charset="-128"/>
              </a:rPr>
              <a:t> jest </a:t>
            </a:r>
            <a:r>
              <a:rPr lang="en-GB" sz="2200" dirty="0" err="1">
                <a:ea typeface="ＭＳ Ｐゴシック" pitchFamily="34" charset="-128"/>
              </a:rPr>
              <a:t>ustalana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na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podstawie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ceny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lub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ilości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produktów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rolnych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zakupionych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od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pierwotnych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producentów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lub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wprowadzonych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na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rynek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przez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podmioty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gospodarcze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objęte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pomocą</a:t>
            </a:r>
            <a:endParaRPr lang="en-GB" sz="2200" dirty="0">
              <a:ea typeface="ＭＳ Ｐゴシック" pitchFamily="34" charset="-128"/>
            </a:endParaRPr>
          </a:p>
          <a:p>
            <a:pPr lvl="1">
              <a:spcBef>
                <a:spcPts val="400"/>
              </a:spcBef>
              <a:buClr>
                <a:schemeClr val="bg2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ea typeface="ＭＳ Ｐゴシック" pitchFamily="34" charset="-128"/>
              </a:rPr>
              <a:t>udzielenie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pomocy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zależy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od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przekazania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jej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części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lub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całości</a:t>
            </a:r>
            <a:r>
              <a:rPr lang="en-GB" sz="2200" dirty="0">
                <a:ea typeface="ＭＳ Ｐゴシック" pitchFamily="34" charset="-128"/>
              </a:rPr>
              <a:t> </a:t>
            </a:r>
            <a:r>
              <a:rPr lang="en-GB" sz="2200" dirty="0" err="1">
                <a:ea typeface="ＭＳ Ｐゴシック" pitchFamily="34" charset="-128"/>
              </a:rPr>
              <a:t>producentom</a:t>
            </a:r>
            <a:endParaRPr lang="en-GB" sz="2200" dirty="0">
              <a:ea typeface="ＭＳ Ｐゴシック" pitchFamily="34" charset="-128"/>
            </a:endParaRP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>
                <a:ea typeface="ＭＳ Ｐゴシック" pitchFamily="34" charset="-128"/>
              </a:rPr>
              <a:t>Działalność</a:t>
            </a:r>
            <a:r>
              <a:rPr lang="en-GB" sz="2400" dirty="0">
                <a:ea typeface="ＭＳ Ｐゴシック" pitchFamily="34" charset="-128"/>
              </a:rPr>
              <a:t> w </a:t>
            </a:r>
            <a:r>
              <a:rPr lang="en-GB" sz="2400" dirty="0" err="1">
                <a:ea typeface="ＭＳ Ｐゴシック" pitchFamily="34" charset="-128"/>
              </a:rPr>
              <a:t>sektorze</a:t>
            </a:r>
            <a:r>
              <a:rPr lang="en-GB" sz="2400" dirty="0">
                <a:ea typeface="ＭＳ Ｐゴシック" pitchFamily="34" charset="-128"/>
              </a:rPr>
              <a:t> </a:t>
            </a:r>
            <a:r>
              <a:rPr lang="en-GB" sz="2400" dirty="0" err="1">
                <a:ea typeface="ＭＳ Ｐゴシック" pitchFamily="34" charset="-128"/>
              </a:rPr>
              <a:t>rybołówstwa</a:t>
            </a:r>
            <a:r>
              <a:rPr lang="en-GB" sz="2400" dirty="0">
                <a:ea typeface="ＭＳ Ｐゴシック" pitchFamily="34" charset="-128"/>
              </a:rPr>
              <a:t> </a:t>
            </a:r>
            <a:r>
              <a:rPr lang="en-GB" sz="2400" dirty="0" err="1">
                <a:ea typeface="ＭＳ Ｐゴシック" pitchFamily="34" charset="-128"/>
              </a:rPr>
              <a:t>i</a:t>
            </a:r>
            <a:r>
              <a:rPr lang="en-GB" sz="2400" dirty="0">
                <a:ea typeface="ＭＳ Ｐゴシック" pitchFamily="34" charset="-128"/>
              </a:rPr>
              <a:t> </a:t>
            </a:r>
            <a:r>
              <a:rPr lang="en-GB" sz="2400" dirty="0" err="1">
                <a:ea typeface="ＭＳ Ｐゴシック" pitchFamily="34" charset="-128"/>
              </a:rPr>
              <a:t>akwakultury</a:t>
            </a:r>
            <a:endParaRPr lang="en-GB" sz="2400" dirty="0">
              <a:ea typeface="ＭＳ Ｐゴシック" pitchFamily="34" charset="-128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b="1" dirty="0" err="1">
                <a:latin typeface="+mn-lt"/>
                <a:ea typeface="ＭＳ Ｐゴシック" pitchFamily="34" charset="-128"/>
              </a:rPr>
              <a:t>Wykluczenia</a:t>
            </a:r>
            <a:r>
              <a:rPr lang="en-GB" sz="3200" b="1" dirty="0">
                <a:latin typeface="+mn-lt"/>
                <a:ea typeface="ＭＳ Ｐゴシック" pitchFamily="34" charset="-128"/>
              </a:rPr>
              <a:t> z </a:t>
            </a:r>
            <a:r>
              <a:rPr lang="en-GB" sz="3200" b="1" dirty="0" err="1">
                <a:latin typeface="+mn-lt"/>
                <a:ea typeface="ＭＳ Ｐゴシック" pitchFamily="34" charset="-128"/>
              </a:rPr>
              <a:t>możliwości</a:t>
            </a:r>
            <a:r>
              <a:rPr lang="en-GB" sz="3200" b="1" dirty="0">
                <a:latin typeface="+mn-lt"/>
                <a:ea typeface="ＭＳ Ｐゴシック" pitchFamily="34" charset="-128"/>
              </a:rPr>
              <a:t> </a:t>
            </a:r>
            <a:r>
              <a:rPr lang="en-GB" sz="3200" b="1" dirty="0" err="1">
                <a:latin typeface="+mn-lt"/>
                <a:ea typeface="ＭＳ Ｐゴシック" pitchFamily="34" charset="-128"/>
              </a:rPr>
              <a:t>wsparcia</a:t>
            </a:r>
            <a:endParaRPr lang="en-GB" sz="32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30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Definicje sektorów</a:t>
            </a:r>
          </a:p>
        </p:txBody>
      </p:sp>
      <p:sp>
        <p:nvSpPr>
          <p:cNvPr id="106498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90918"/>
            <a:ext cx="8229600" cy="471637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pl-PL" sz="2000" b="1" dirty="0">
                <a:cs typeface="Tahoma" pitchFamily="34" charset="0"/>
              </a:rPr>
              <a:t>Produkcja podstawowa w rolnictwie (pierwotna):</a:t>
            </a:r>
          </a:p>
          <a:p>
            <a:pPr marL="273050" indent="-273050">
              <a:buFont typeface="Wingdings" pitchFamily="2" charset="2"/>
              <a:buChar char="§"/>
              <a:defRPr/>
            </a:pPr>
            <a:r>
              <a:rPr lang="pl-PL" sz="2000" dirty="0">
                <a:cs typeface="Tahoma" pitchFamily="34" charset="0"/>
              </a:rPr>
              <a:t>Hodowla i uprawa na poziomie gospodarstw, transport wewnętrzny, magazynowanie i obsługa produktów bez znaczącej zmiany ich charakteru. </a:t>
            </a:r>
          </a:p>
          <a:p>
            <a:pPr marL="273050" indent="-273050">
              <a:buFont typeface="Wingdings" pitchFamily="2" charset="2"/>
              <a:buChar char="§"/>
              <a:defRPr/>
            </a:pPr>
            <a:r>
              <a:rPr lang="pl-PL" sz="2000" dirty="0">
                <a:cs typeface="Tahoma" pitchFamily="34" charset="0"/>
              </a:rPr>
              <a:t>Niezbędne czynności wykonywane w gospodarstwach rolnych na produktach zwierzęcych i roślinnych w celu ich przygotowania do pierwotnej  sprzedaży lub sprzedaży na rzecz  podmiotów zajmujących się sprzedażą lub przetwórstwem.</a:t>
            </a:r>
          </a:p>
          <a:p>
            <a:pPr marL="0" indent="0">
              <a:buFont typeface="Arial" charset="0"/>
              <a:buNone/>
              <a:defRPr/>
            </a:pPr>
            <a:endParaRPr lang="pl-PL" sz="2000" dirty="0">
              <a:cs typeface="Tahoma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pl-PL" sz="2000" b="1" dirty="0">
                <a:cs typeface="Tahoma" pitchFamily="34" charset="0"/>
              </a:rPr>
              <a:t>Przetwarzanie: </a:t>
            </a:r>
            <a:r>
              <a:rPr lang="pl-PL" sz="2000" dirty="0">
                <a:cs typeface="Tahoma" pitchFamily="34" charset="0"/>
              </a:rPr>
              <a:t>czynność wykonana na produkcie rolnym w wyniku którego powstaje inny produkt rolny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97D3C-4BB0-4694-9F25-9A1A0D5EC9ED}" type="slidenum">
              <a:rPr lang="pl-PL" smtClean="0"/>
              <a:pPr>
                <a:defRPr/>
              </a:pPr>
              <a:t>31</a:t>
            </a:fld>
            <a:endParaRPr lang="pl-PL" dirty="0"/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Definicje sektorów</a:t>
            </a:r>
          </a:p>
        </p:txBody>
      </p:sp>
      <p:sp>
        <p:nvSpPr>
          <p:cNvPr id="106498" name="Symbol zastępczy zawartości 2"/>
          <p:cNvSpPr>
            <a:spLocks noGrp="1"/>
          </p:cNvSpPr>
          <p:nvPr>
            <p:ph idx="1"/>
          </p:nvPr>
        </p:nvSpPr>
        <p:spPr>
          <a:xfrm>
            <a:off x="430305" y="1183342"/>
            <a:ext cx="8283389" cy="48508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Font typeface="Arial" charset="0"/>
              <a:buNone/>
              <a:defRPr/>
            </a:pPr>
            <a:r>
              <a:rPr lang="pl-PL" sz="2200" b="1" dirty="0">
                <a:cs typeface="Tahoma" pitchFamily="34" charset="0"/>
              </a:rPr>
              <a:t>„przedsiębiorstwo sektora rybołówstwa” </a:t>
            </a:r>
            <a:r>
              <a:rPr lang="pl-PL" sz="2200" dirty="0">
                <a:cs typeface="Tahoma" pitchFamily="34" charset="0"/>
              </a:rPr>
              <a:t>oznacza przedsiębiorstwa zajmujące się produkcją, przetwórstwem i wprowadzaniem do obrotu produktów rybołówstwa;</a:t>
            </a:r>
          </a:p>
          <a:p>
            <a:pPr marL="0" indent="0">
              <a:spcBef>
                <a:spcPts val="600"/>
              </a:spcBef>
              <a:buFont typeface="Arial" charset="0"/>
              <a:buNone/>
              <a:defRPr/>
            </a:pPr>
            <a:r>
              <a:rPr lang="pl-PL" sz="2200" b="1" dirty="0">
                <a:cs typeface="Tahoma" pitchFamily="34" charset="0"/>
              </a:rPr>
              <a:t>„produkt rybołówstwa” </a:t>
            </a:r>
            <a:r>
              <a:rPr lang="pl-PL" sz="2200" dirty="0">
                <a:cs typeface="Tahoma" pitchFamily="34" charset="0"/>
              </a:rPr>
              <a:t>oznacza produkty określone</a:t>
            </a:r>
            <a:br>
              <a:rPr lang="pl-PL" sz="2200" dirty="0">
                <a:cs typeface="Tahoma" pitchFamily="34" charset="0"/>
              </a:rPr>
            </a:br>
            <a:r>
              <a:rPr lang="pl-PL" sz="2200" dirty="0">
                <a:cs typeface="Tahoma" pitchFamily="34" charset="0"/>
              </a:rPr>
              <a:t>w art. 1 rozporządzenia Rady (WE) nr 104/2000; („produkty rybołówstwa” obejmują produkty pochodzące z połowów na morzu bądź na wodach śródlądowych oraz produkty akwakultury)</a:t>
            </a:r>
          </a:p>
          <a:p>
            <a:pPr marL="0" indent="0">
              <a:spcBef>
                <a:spcPts val="600"/>
              </a:spcBef>
              <a:buFont typeface="Arial" charset="0"/>
              <a:buNone/>
              <a:defRPr/>
            </a:pPr>
            <a:r>
              <a:rPr lang="pl-PL" sz="2200" b="1" dirty="0">
                <a:cs typeface="Tahoma" pitchFamily="34" charset="0"/>
              </a:rPr>
              <a:t>„przetwórstwo i wprowadzanie do obrotu”</a:t>
            </a:r>
            <a:r>
              <a:rPr lang="pl-PL" sz="2200" dirty="0">
                <a:cs typeface="Tahoma" pitchFamily="34" charset="0"/>
              </a:rPr>
              <a:t> oznacza wszystkie czynności, w tym składowanie, przetwarzanie, produkcję i dystrybucję, od chwili wyładunku lub odłowu, aż do etapu produktu końcowego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97D3C-4BB0-4694-9F25-9A1A0D5EC9ED}" type="slidenum">
              <a:rPr lang="pl-PL" smtClean="0"/>
              <a:pPr>
                <a:defRPr/>
              </a:pPr>
              <a:t>32</a:t>
            </a:fld>
            <a:endParaRPr lang="pl-PL" dirty="0"/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88"/>
            <a:ext cx="8229600" cy="4810503"/>
          </a:xfrm>
        </p:spPr>
        <p:txBody>
          <a:bodyPr lIns="90000" tIns="46800" rIns="90000" bIns="46800">
            <a:normAutofit lnSpcReduction="10000"/>
          </a:bodyPr>
          <a:lstStyle/>
          <a:p>
            <a:pPr marL="0" indent="0"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Jeśli przedsiębiorca prowadzi działalność w sektorze wykluczonym a także w innych sektorach dopuszczalnych w ramach pomocy de minimis, to pomoc na te sektory będzie dopuszczalna pod warunkiem:</a:t>
            </a:r>
          </a:p>
          <a:p>
            <a:pPr marL="0" indent="0"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400" dirty="0">
              <a:ea typeface="ＭＳ Ｐゴシック" pitchFamily="34" charset="-128"/>
            </a:endParaRPr>
          </a:p>
          <a:p>
            <a:pPr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Rozdzielenia działalności</a:t>
            </a:r>
          </a:p>
          <a:p>
            <a:pPr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Wyodrębnienia kosztów działalności w poszczególnych sektorach</a:t>
            </a:r>
          </a:p>
          <a:p>
            <a:pPr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400" dirty="0">
              <a:ea typeface="ＭＳ Ｐゴシック" pitchFamily="34" charset="-128"/>
            </a:endParaRPr>
          </a:p>
          <a:p>
            <a:pPr marL="0" indent="0"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solidFill>
                  <a:srgbClr val="C00000"/>
                </a:solidFill>
                <a:ea typeface="ＭＳ Ｐゴシック" pitchFamily="34" charset="-128"/>
              </a:rPr>
              <a:t>Za weryfikację prawidłowości rozdzielenia odpowiada IZ (pomoc bezpośrednia) lub Partner Wiodący/Partner projektu (pomoc pośrednia)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solidFill>
                  <a:srgbClr val="C00000"/>
                </a:solidFill>
                <a:latin typeface="+mn-lt"/>
                <a:ea typeface="ＭＳ Ｐゴシック" pitchFamily="34" charset="-128"/>
              </a:rPr>
              <a:t>UWAGA !!!</a:t>
            </a:r>
            <a:endParaRPr lang="en-GB" sz="3200" b="1" dirty="0">
              <a:solidFill>
                <a:srgbClr val="C0000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33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 txBox="1">
            <a:spLocks noChangeArrowheads="1"/>
          </p:cNvSpPr>
          <p:nvPr/>
        </p:nvSpPr>
        <p:spPr bwMode="auto">
          <a:xfrm>
            <a:off x="468313" y="1268413"/>
            <a:ext cx="8104187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eaLnBrk="0" hangingPunct="0">
              <a:spcBef>
                <a:spcPts val="1200"/>
              </a:spcBef>
              <a:buFont typeface="Arial" pitchFamily="34" charset="0"/>
              <a:buNone/>
            </a:pPr>
            <a:endParaRPr lang="pl-PL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Limit pomocy de minimis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76518" y="1481328"/>
            <a:ext cx="8431306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pl-PL" sz="2400" dirty="0"/>
              <a:t>pomoc dla jednego przedsiębiorcy nie może przekroczyć wysokości </a:t>
            </a:r>
            <a:r>
              <a:rPr lang="pl-PL" sz="2400" b="1" dirty="0">
                <a:solidFill>
                  <a:srgbClr val="C00000"/>
                </a:solidFill>
              </a:rPr>
              <a:t>200 tys. euro</a:t>
            </a:r>
            <a:r>
              <a:rPr lang="pl-PL" sz="2400" dirty="0">
                <a:solidFill>
                  <a:srgbClr val="C00000"/>
                </a:solidFill>
              </a:rPr>
              <a:t> </a:t>
            </a:r>
            <a:r>
              <a:rPr lang="pl-PL" sz="2400" dirty="0"/>
              <a:t>w okresie</a:t>
            </a:r>
            <a:br>
              <a:rPr lang="pl-PL" sz="2400" dirty="0"/>
            </a:br>
            <a:r>
              <a:rPr lang="pl-PL" sz="2400" b="1" dirty="0">
                <a:solidFill>
                  <a:srgbClr val="C00000"/>
                </a:solidFill>
              </a:rPr>
              <a:t>3 lat podatkowych</a:t>
            </a:r>
            <a:r>
              <a:rPr lang="pl-PL" sz="2400" dirty="0"/>
              <a:t>, a w przypadku przedsiębiorstw z sektora towarowego transportu drogowego towarów </a:t>
            </a:r>
            <a:r>
              <a:rPr lang="pl-PL" sz="2400" b="1" dirty="0">
                <a:solidFill>
                  <a:srgbClr val="C00000"/>
                </a:solidFill>
              </a:rPr>
              <a:t>100 tys. euro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pl-PL" sz="2400" dirty="0"/>
              <a:t>pomoc </a:t>
            </a:r>
            <a:r>
              <a:rPr lang="pl-PL" sz="2400" i="1" dirty="0"/>
              <a:t>de minimis </a:t>
            </a:r>
            <a:r>
              <a:rPr lang="pl-PL" sz="2400" dirty="0"/>
              <a:t>nie może być wykorzystana do nabycia pojazdów przeznaczonych do transportu drogowego towarów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pl-PL" sz="2400" dirty="0"/>
              <a:t>obowiązek państwa członkowskiego zapewnienia rozgraniczenia działalności / wyodrębnienia kosztów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97D3C-4BB0-4694-9F25-9A1A0D5EC9ED}" type="slidenum">
              <a:rPr lang="pl-PL" smtClean="0"/>
              <a:pPr>
                <a:defRPr/>
              </a:pPr>
              <a:t>34</a:t>
            </a:fld>
            <a:endParaRPr lang="pl-PL" dirty="0"/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8914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latin typeface="+mn-lt"/>
              </a:rPr>
              <a:t>Limit pomocy de minimis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35</a:t>
            </a:fld>
            <a:endParaRPr lang="pl-PL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/>
          <a:lstStyle/>
          <a:p>
            <a:pPr marL="355600" indent="-355600">
              <a:lnSpc>
                <a:spcPct val="114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 dirty="0">
                <a:ea typeface="ＭＳ Ｐゴシック" pitchFamily="34" charset="-128"/>
              </a:rPr>
              <a:t>PUŁAP POMOCY DE MINIMIS LICZONY JEST W STOSUNKU DO PRZEDSIĘBIORSTW POWIĄZANYCH</a:t>
            </a:r>
          </a:p>
          <a:p>
            <a:pPr marL="355600" indent="-355600">
              <a:lnSpc>
                <a:spcPct val="114000"/>
              </a:lnSpc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dirty="0">
              <a:ea typeface="ＭＳ Ｐゴシック" pitchFamily="34" charset="-128"/>
            </a:endParaRPr>
          </a:p>
          <a:p>
            <a:pPr marL="355600" indent="-355600">
              <a:lnSpc>
                <a:spcPct val="114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 dirty="0">
                <a:ea typeface="ＭＳ Ｐゴシック" pitchFamily="34" charset="-128"/>
              </a:rPr>
              <a:t>W PRZYPADKU POŁĄCZENIA PRZEDSIĘBIORSTW SUMUJE SIĘ POMOC UDZIELONĄ PRZED ICH POŁACZENIEM.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solidFill>
                  <a:srgbClr val="C00000"/>
                </a:solidFill>
                <a:latin typeface="+mn-lt"/>
                <a:ea typeface="ＭＳ Ｐゴシック" pitchFamily="34" charset="-128"/>
              </a:rPr>
              <a:t>UWAGA !!!</a:t>
            </a:r>
            <a:endParaRPr lang="en-GB" sz="3200" b="1" dirty="0">
              <a:solidFill>
                <a:srgbClr val="C0000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36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Bef>
                <a:spcPts val="1200"/>
              </a:spcBef>
              <a:buFontTx/>
              <a:buNone/>
              <a:defRPr/>
            </a:pPr>
            <a:r>
              <a:rPr lang="pl-PL" dirty="0">
                <a:latin typeface="+mn-lt"/>
                <a:cs typeface="Tahoma" pitchFamily="34" charset="0"/>
              </a:rPr>
              <a:t>obejmuje wszystkie jednostki gospodarcze, które są ze sobą powiązane co najmniej jednym z następujących stosunków: </a:t>
            </a:r>
          </a:p>
          <a:p>
            <a:pPr marL="449263" indent="-449263">
              <a:spcBef>
                <a:spcPts val="1200"/>
              </a:spcBef>
              <a:buFontTx/>
              <a:buAutoNum type="alphaLcParenR"/>
              <a:defRPr/>
            </a:pPr>
            <a:r>
              <a:rPr lang="pl-PL" dirty="0">
                <a:latin typeface="+mn-lt"/>
                <a:cs typeface="Tahoma" pitchFamily="34" charset="0"/>
              </a:rPr>
              <a:t>jedna jednostka gospodarcza posiada w drugiej jednostce gospodarczej większość praw głosu akcjonariuszy, wspólników lub członków; </a:t>
            </a:r>
          </a:p>
          <a:p>
            <a:pPr marL="449263" indent="-449263">
              <a:spcBef>
                <a:spcPts val="1200"/>
              </a:spcBef>
              <a:buFontTx/>
              <a:buAutoNum type="alphaLcParenR"/>
              <a:defRPr/>
            </a:pPr>
            <a:r>
              <a:rPr lang="pl-PL" dirty="0">
                <a:latin typeface="+mn-lt"/>
                <a:cs typeface="Tahoma" pitchFamily="34" charset="0"/>
              </a:rPr>
              <a:t>jedna jednostka gospodarcza ma prawo wyznaczyć lub odwołać większość członków organu administracyjnego, zarządzającego lub nadzorczego innej jednostki gospodarczej; </a:t>
            </a:r>
          </a:p>
          <a:p>
            <a:pPr marL="449263" indent="-449263">
              <a:spcBef>
                <a:spcPts val="1200"/>
              </a:spcBef>
              <a:buFontTx/>
              <a:buAutoNum type="alphaLcParenR"/>
              <a:defRPr/>
            </a:pPr>
            <a:r>
              <a:rPr lang="pl-PL" dirty="0">
                <a:latin typeface="+mn-lt"/>
                <a:cs typeface="Tahoma" pitchFamily="34" charset="0"/>
              </a:rPr>
              <a:t>jedna jednostka gospodarcza ma prawo wywierać dominujący wpływ na inną jednostkę gospodarczą zgodnie z umową zawartą z tą jednostką lub postanowieniami w jej akcie założycielskim lub umowie spółki; </a:t>
            </a: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latin typeface="+mn-lt"/>
              </a:rPr>
              <a:t>Jedno przedsiębiorstwo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37</a:t>
            </a:fld>
            <a:endParaRPr lang="pl-PL"/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49263" indent="-449263">
              <a:buFontTx/>
              <a:buAutoNum type="alphaLcParenR" startAt="4"/>
              <a:defRPr/>
            </a:pPr>
            <a:r>
              <a:rPr lang="pl-PL" dirty="0">
                <a:latin typeface="+mn-lt"/>
                <a:cs typeface="Tahoma" pitchFamily="34" charset="0"/>
              </a:rPr>
              <a:t>jedna jednostka gospodarcza, która jest akcjonariuszem lub wspólnikiem w innej jednostce gospodarczej lub jej członkiem, samodzielnie kontroluje, zgodnie z porozumieniem z innymi akcjonariuszami, wspólnikami lub członkami tej jednostki, większość praw głosu akcjonariuszy, wspólników lub członków tej jednostki. </a:t>
            </a:r>
          </a:p>
          <a:p>
            <a:pPr marL="273050" indent="-273050">
              <a:buFontTx/>
              <a:buNone/>
              <a:defRPr/>
            </a:pPr>
            <a:endParaRPr lang="pl-PL" dirty="0">
              <a:latin typeface="+mn-lt"/>
              <a:cs typeface="Tahoma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pl-PL" dirty="0">
                <a:latin typeface="+mn-lt"/>
                <a:cs typeface="Tahoma" pitchFamily="34" charset="0"/>
              </a:rPr>
              <a:t>Jednostki gospodarcze pozostające w jakimkolwiek ze stosunków, o których mowa w akapicie pierwszym lit. a) – d), za pośrednictwem jednej innej jednostki gospodarczej lub kilku innych jednostek gospodarczych również są uznawane za jedno przedsiębiorstwo.</a:t>
            </a: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latin typeface="+mn-lt"/>
              </a:rPr>
              <a:t>Jedno przedsiębiorstwo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38</a:t>
            </a:fld>
            <a:endParaRPr lang="pl-PL"/>
          </a:p>
        </p:txBody>
      </p:sp>
    </p:spTree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457200" y="1842247"/>
            <a:ext cx="8229600" cy="41650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 przypadku pomocy de minimis udzielanej przez </a:t>
            </a:r>
            <a:r>
              <a:rPr lang="pl-PL" sz="2400" b="1" dirty="0">
                <a:solidFill>
                  <a:srgbClr val="C00000"/>
                </a:solidFill>
              </a:rPr>
              <a:t>Partnera Wiodącego/ Partnera projektu spoza RP </a:t>
            </a:r>
            <a:r>
              <a:rPr lang="pl-PL" sz="2400" dirty="0"/>
              <a:t>należy wypełnić obowiązek informacyjny polegający na pisemnym powiadomieniu beneficjenta pomocy o przewidywanej kwocie pomocy (wyrażonej jako EDB) oraz o jej charakterze de minimis, podając wyraźne odniesienie do rozporządzenia 1407/2013. 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97D3C-4BB0-4694-9F25-9A1A0D5EC9ED}" type="slidenum">
              <a:rPr lang="pl-PL" smtClean="0"/>
              <a:pPr>
                <a:defRPr/>
              </a:pPr>
              <a:t>39</a:t>
            </a:fld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Monitorowanie pomocy de minimis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ymbol zastępczy zawartości 2"/>
          <p:cNvSpPr>
            <a:spLocks noGrp="1"/>
          </p:cNvSpPr>
          <p:nvPr>
            <p:ph idx="1"/>
          </p:nvPr>
        </p:nvSpPr>
        <p:spPr>
          <a:xfrm>
            <a:off x="628649" y="1378424"/>
            <a:ext cx="7964021" cy="4798539"/>
          </a:xfrm>
        </p:spPr>
        <p:txBody>
          <a:bodyPr lIns="91440" tIns="45720" rIns="91440" bIns="45720">
            <a:norm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pl-PL" sz="2400" b="1" dirty="0">
                <a:cs typeface="Tahoma" pitchFamily="34" charset="0"/>
              </a:rPr>
              <a:t>Przedsiębiorcą może być:</a:t>
            </a:r>
          </a:p>
          <a:p>
            <a:pPr algn="just">
              <a:spcBef>
                <a:spcPts val="600"/>
              </a:spcBef>
            </a:pPr>
            <a:r>
              <a:rPr lang="pl-PL" sz="2400" dirty="0">
                <a:cs typeface="Tahoma" pitchFamily="34" charset="0"/>
              </a:rPr>
              <a:t>instytucja kultury w zakresie oferty kulturalnej lub usług komercyjnych</a:t>
            </a:r>
          </a:p>
          <a:p>
            <a:pPr algn="just">
              <a:spcBef>
                <a:spcPts val="600"/>
              </a:spcBef>
            </a:pPr>
            <a:r>
              <a:rPr lang="pl-PL" sz="2400" dirty="0">
                <a:cs typeface="Tahoma" pitchFamily="34" charset="0"/>
              </a:rPr>
              <a:t>publiczny ośrodek sportu i rekreacji</a:t>
            </a:r>
          </a:p>
          <a:p>
            <a:pPr algn="just">
              <a:spcBef>
                <a:spcPts val="600"/>
              </a:spcBef>
            </a:pPr>
            <a:r>
              <a:rPr lang="pl-PL" sz="2400" dirty="0">
                <a:cs typeface="Tahoma" pitchFamily="34" charset="0"/>
              </a:rPr>
              <a:t>fundacja, stowarzyszenie (lub inny podmiot działający non-profit), oferując usługi będące przedmiotem oferty rynkowej</a:t>
            </a:r>
          </a:p>
          <a:p>
            <a:pPr algn="just">
              <a:spcBef>
                <a:spcPts val="600"/>
              </a:spcBef>
            </a:pPr>
            <a:r>
              <a:rPr lang="pl-PL" sz="2400" dirty="0">
                <a:cs typeface="Tahoma" pitchFamily="34" charset="0"/>
              </a:rPr>
              <a:t>jednostka publiczna</a:t>
            </a:r>
          </a:p>
        </p:txBody>
      </p:sp>
      <p:sp>
        <p:nvSpPr>
          <p:cNvPr id="48129" name="Tytuł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Autofit/>
          </a:bodyPr>
          <a:lstStyle/>
          <a:p>
            <a:pPr algn="ctr"/>
            <a:r>
              <a:rPr lang="pl-PL" sz="3200" b="1" dirty="0">
                <a:latin typeface="+mn-lt"/>
                <a:cs typeface="Tahoma" pitchFamily="34" charset="0"/>
              </a:rPr>
              <a:t>BENEFICJENT POMOCY PUBLICZNEJ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spcBef>
                <a:spcPct val="0"/>
              </a:spcBef>
              <a:spcAft>
                <a:spcPts val="1200"/>
              </a:spcAft>
              <a:buClr>
                <a:srgbClr val="40697D"/>
              </a:buClr>
              <a:buFont typeface="Arial" pitchFamily="34" charset="0"/>
              <a:buNone/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Podmioty udzielające pomocy (</a:t>
            </a:r>
            <a:r>
              <a:rPr lang="pl-PL" sz="20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IZ lub Partner Wiodący/Partner projektu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) wydają beneficjentowi zaświadczenie stwierdzające, że udzielona pomoc jest pomocą </a:t>
            </a:r>
            <a:r>
              <a:rPr lang="pl-PL" sz="2000" i="1" dirty="0">
                <a:latin typeface="Tahoma" pitchFamily="34" charset="0"/>
                <a:cs typeface="Tahoma" pitchFamily="34" charset="0"/>
              </a:rPr>
              <a:t>de minimis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 (art. 5 ust. 3 ustawy o postępowaniu w sprawach dotyczących pomocy publicznej)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Clr>
                <a:srgbClr val="40697D"/>
              </a:buClr>
              <a:buFont typeface="Arial" pitchFamily="34" charset="0"/>
              <a:buNone/>
            </a:pPr>
            <a:r>
              <a:rPr lang="pl-PL" sz="2000" b="1" dirty="0">
                <a:latin typeface="Tahoma" pitchFamily="34" charset="0"/>
                <a:cs typeface="Tahoma" pitchFamily="34" charset="0"/>
              </a:rPr>
              <a:t>Zaświadczenie 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(wg załącznika do rozporządzenia RM w sprawie zaświadczeń o pomocy </a:t>
            </a:r>
            <a:r>
              <a:rPr lang="pl-PL" sz="2000" i="1" dirty="0">
                <a:latin typeface="Tahoma" pitchFamily="34" charset="0"/>
                <a:cs typeface="Tahoma" pitchFamily="34" charset="0"/>
              </a:rPr>
              <a:t>de minimis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 i pomocy </a:t>
            </a:r>
            <a:r>
              <a:rPr lang="pl-PL" sz="2000" i="1" dirty="0">
                <a:latin typeface="Tahoma" pitchFamily="34" charset="0"/>
                <a:cs typeface="Tahoma" pitchFamily="34" charset="0"/>
              </a:rPr>
              <a:t>de minimis 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w rolnictwie i rybołówstwie):</a:t>
            </a:r>
          </a:p>
          <a:p>
            <a:pPr marL="355600" indent="-355600">
              <a:spcBef>
                <a:spcPct val="0"/>
              </a:spcBef>
              <a:spcAft>
                <a:spcPts val="1200"/>
              </a:spcAft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dane podmiotu udzielającego pomocy</a:t>
            </a:r>
          </a:p>
          <a:p>
            <a:pPr marL="355600" indent="-355600">
              <a:spcBef>
                <a:spcPct val="0"/>
              </a:spcBef>
              <a:spcAft>
                <a:spcPts val="1200"/>
              </a:spcAft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podstawa prawna </a:t>
            </a:r>
          </a:p>
          <a:p>
            <a:pPr marL="355600" indent="-355600">
              <a:spcBef>
                <a:spcPct val="0"/>
              </a:spcBef>
              <a:spcAft>
                <a:spcPts val="1200"/>
              </a:spcAft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dane beneficjenta pomocy</a:t>
            </a:r>
          </a:p>
          <a:p>
            <a:pPr marL="355600" indent="-355600">
              <a:spcBef>
                <a:spcPct val="0"/>
              </a:spcBef>
              <a:spcAft>
                <a:spcPts val="1200"/>
              </a:spcAft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wartość pomocy brutto/równowartość euro (kurs średni NBP z dnia udzielenia pomocy)</a:t>
            </a:r>
          </a:p>
          <a:p>
            <a:pPr marL="355600" indent="-355600">
              <a:spcBef>
                <a:spcPct val="0"/>
              </a:spcBef>
              <a:spcAft>
                <a:spcPts val="1200"/>
              </a:spcAft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wskazanie czy pomoc dotyczy drogowego transportu towarów</a:t>
            </a:r>
          </a:p>
          <a:p>
            <a:pPr marL="355600" indent="-355600">
              <a:spcBef>
                <a:spcPct val="0"/>
              </a:spcBef>
              <a:spcAft>
                <a:spcPts val="1200"/>
              </a:spcAft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dane osoby upoważnionej do wydania zaświadczenia</a:t>
            </a:r>
          </a:p>
          <a:p>
            <a:pPr marL="0" indent="0">
              <a:buClr>
                <a:srgbClr val="40697D"/>
              </a:buClr>
            </a:pPr>
            <a:endParaRPr lang="pl-PL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1137" name="Tytuł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04413" cy="11430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r>
              <a:rPr lang="pl-PL" sz="3200" b="1" dirty="0">
                <a:latin typeface="+mn-lt"/>
                <a:cs typeface="Tahoma" pitchFamily="34" charset="0"/>
              </a:rPr>
              <a:t>Zaświadczenia de minimis (</a:t>
            </a:r>
            <a:r>
              <a:rPr lang="pl-PL" sz="3200" b="1" dirty="0">
                <a:solidFill>
                  <a:srgbClr val="C00000"/>
                </a:solidFill>
                <a:latin typeface="+mn-lt"/>
                <a:cs typeface="Tahoma" pitchFamily="34" charset="0"/>
              </a:rPr>
              <a:t>na terenie RP</a:t>
            </a:r>
            <a:r>
              <a:rPr lang="pl-PL" sz="3200" b="1" dirty="0">
                <a:latin typeface="+mn-lt"/>
                <a:cs typeface="Tahoma" pitchFamily="34" charset="0"/>
              </a:rPr>
              <a:t>)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40</a:t>
            </a:fld>
            <a:endParaRPr lang="pl-PL"/>
          </a:p>
        </p:txBody>
      </p:sp>
    </p:spTree>
  </p:cSld>
  <p:clrMapOvr>
    <a:masterClrMapping/>
  </p:clrMapOvr>
  <p:transition spd="med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pl-PL" sz="2000" b="1" dirty="0">
                <a:latin typeface="Tahoma" pitchFamily="34" charset="0"/>
                <a:cs typeface="Tahoma" pitchFamily="34" charset="0"/>
              </a:rPr>
              <a:t>Zaświadczenie  o udzieleniu pomocy </a:t>
            </a:r>
            <a:r>
              <a:rPr lang="pl-PL" sz="2000" b="1" i="1" dirty="0">
                <a:latin typeface="Tahoma" pitchFamily="34" charset="0"/>
                <a:cs typeface="Tahoma" pitchFamily="34" charset="0"/>
              </a:rPr>
              <a:t>de minimis </a:t>
            </a:r>
            <a:r>
              <a:rPr lang="pl-PL" sz="2000" b="1" dirty="0">
                <a:latin typeface="Tahoma" pitchFamily="34" charset="0"/>
                <a:cs typeface="Tahoma" pitchFamily="34" charset="0"/>
              </a:rPr>
              <a:t>(art. 5 (3) ustawy o postępowaniu…)</a:t>
            </a:r>
            <a:endParaRPr lang="pl-PL" sz="2000" b="1" i="1" dirty="0">
              <a:latin typeface="Tahoma" pitchFamily="34" charset="0"/>
              <a:cs typeface="Tahoma" pitchFamily="34" charset="0"/>
            </a:endParaRPr>
          </a:p>
          <a:p>
            <a:pPr algn="just">
              <a:spcBef>
                <a:spcPct val="0"/>
              </a:spcBef>
              <a:spcAft>
                <a:spcPts val="1200"/>
              </a:spcAft>
              <a:buClr>
                <a:srgbClr val="40697D"/>
              </a:buClr>
              <a:buFont typeface="Arial" pitchFamily="34" charset="0"/>
              <a:buNone/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	Zaświadczenie wydawane jest z urzędu (w dniu udzielenia pomocy). 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pl-PL" sz="2000" b="1" dirty="0">
                <a:latin typeface="Tahoma" pitchFamily="34" charset="0"/>
                <a:cs typeface="Tahoma" pitchFamily="34" charset="0"/>
              </a:rPr>
              <a:t>Zaświadczenie – korekta (14 dni): art. 5(3a) ustawy </a:t>
            </a:r>
            <a:br>
              <a:rPr lang="pl-PL" sz="2000" b="1" dirty="0">
                <a:latin typeface="Tahoma" pitchFamily="34" charset="0"/>
                <a:cs typeface="Tahoma" pitchFamily="34" charset="0"/>
              </a:rPr>
            </a:br>
            <a:r>
              <a:rPr lang="pl-PL" sz="2000" b="1" dirty="0">
                <a:latin typeface="Tahoma" pitchFamily="34" charset="0"/>
                <a:cs typeface="Tahoma" pitchFamily="34" charset="0"/>
              </a:rPr>
              <a:t>o postępowaniu…)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Clr>
                <a:srgbClr val="40697D"/>
              </a:buClr>
              <a:buFont typeface="Arial" pitchFamily="34" charset="0"/>
              <a:buNone/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	zaświadczenie korygujące powinno zawierać: informację </a:t>
            </a:r>
            <a:br>
              <a:rPr lang="pl-PL" sz="2000" dirty="0">
                <a:latin typeface="Tahoma" pitchFamily="34" charset="0"/>
                <a:cs typeface="Tahoma" pitchFamily="34" charset="0"/>
              </a:rPr>
            </a:br>
            <a:r>
              <a:rPr lang="pl-PL" sz="2000" dirty="0">
                <a:latin typeface="Tahoma" pitchFamily="34" charset="0"/>
                <a:cs typeface="Tahoma" pitchFamily="34" charset="0"/>
              </a:rPr>
              <a:t>o anulowaniu poprzedniego zaświadczenia (wraz z podaniem przyczyn tego anulowania) i zastąpieniu go aktualnym, stwierdzającym rzeczywistą wartość udzielonej pomocy </a:t>
            </a:r>
            <a:r>
              <a:rPr lang="pl-PL" sz="2000" i="1" dirty="0">
                <a:latin typeface="Tahoma" pitchFamily="34" charset="0"/>
                <a:cs typeface="Tahoma" pitchFamily="34" charset="0"/>
              </a:rPr>
              <a:t>de minimis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93185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37176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pl-PL" sz="3200" b="1" dirty="0">
                <a:latin typeface="+mn-lt"/>
                <a:cs typeface="Tahoma" pitchFamily="34" charset="0"/>
              </a:rPr>
              <a:t>Zaświadczenia de minimis </a:t>
            </a:r>
            <a:r>
              <a:rPr lang="pl-PL" sz="3200" dirty="0">
                <a:cs typeface="Tahoma" pitchFamily="34" charset="0"/>
              </a:rPr>
              <a:t>(</a:t>
            </a:r>
            <a:r>
              <a:rPr lang="pl-PL" sz="3200" dirty="0">
                <a:solidFill>
                  <a:srgbClr val="C00000"/>
                </a:solidFill>
                <a:cs typeface="Tahoma" pitchFamily="34" charset="0"/>
              </a:rPr>
              <a:t>na terenie RP</a:t>
            </a:r>
            <a:r>
              <a:rPr lang="pl-PL" sz="3200" dirty="0">
                <a:cs typeface="Tahoma" pitchFamily="34" charset="0"/>
              </a:rPr>
              <a:t>)</a:t>
            </a:r>
            <a:endParaRPr lang="pl-PL" sz="3200" b="1" dirty="0">
              <a:latin typeface="+mn-lt"/>
              <a:cs typeface="Tahoma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41</a:t>
            </a:fld>
            <a:endParaRPr lang="pl-PL"/>
          </a:p>
        </p:txBody>
      </p:sp>
    </p:spTree>
  </p:cSld>
  <p:clrMapOvr>
    <a:masterClrMapping/>
  </p:clrMapOvr>
  <p:transition spd="med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pl-PL" sz="2200" b="1" dirty="0">
                <a:latin typeface="Tahoma" pitchFamily="34" charset="0"/>
                <a:cs typeface="Tahoma" pitchFamily="34" charset="0"/>
              </a:rPr>
              <a:t>Art. 37 (1) ustawy o postępowaniu w sprawach dotyczących pomocy publicznej</a:t>
            </a:r>
          </a:p>
          <a:p>
            <a:pPr algn="just">
              <a:spcAft>
                <a:spcPts val="600"/>
              </a:spcAft>
              <a:buClr>
                <a:srgbClr val="40697D"/>
              </a:buClr>
              <a:buFont typeface="Arial" pitchFamily="34" charset="0"/>
              <a:buNone/>
            </a:pPr>
            <a:r>
              <a:rPr lang="pl-PL" sz="2200" dirty="0">
                <a:latin typeface="Tahoma" pitchFamily="34" charset="0"/>
                <a:cs typeface="Tahoma" pitchFamily="34" charset="0"/>
              </a:rPr>
              <a:t>	Podmiot ubiegający się o pomoc </a:t>
            </a:r>
            <a:r>
              <a:rPr lang="pl-PL" sz="2200" i="1" dirty="0">
                <a:latin typeface="Tahoma" pitchFamily="34" charset="0"/>
                <a:cs typeface="Tahoma" pitchFamily="34" charset="0"/>
              </a:rPr>
              <a:t>de minimis 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jest zobowiązany do przedstawienia podmiotowi udzielającemu pomocy, wraz </a:t>
            </a:r>
            <a:br>
              <a:rPr lang="pl-PL" sz="2200" dirty="0">
                <a:latin typeface="Tahoma" pitchFamily="34" charset="0"/>
                <a:cs typeface="Tahoma" pitchFamily="34" charset="0"/>
              </a:rPr>
            </a:br>
            <a:r>
              <a:rPr lang="pl-PL" sz="2200" dirty="0">
                <a:latin typeface="Tahoma" pitchFamily="34" charset="0"/>
                <a:cs typeface="Tahoma" pitchFamily="34" charset="0"/>
              </a:rPr>
              <a:t>z wnioskiem o udzielenie pomocy:</a:t>
            </a:r>
          </a:p>
          <a:p>
            <a:pPr algn="just">
              <a:spcAft>
                <a:spcPts val="600"/>
              </a:spcAft>
              <a:buClr>
                <a:srgbClr val="40697D"/>
              </a:buClr>
              <a:buFont typeface="Arial" pitchFamily="34" charset="0"/>
              <a:buNone/>
            </a:pPr>
            <a:r>
              <a:rPr lang="pl-PL" sz="2200" dirty="0">
                <a:latin typeface="Tahoma" pitchFamily="34" charset="0"/>
                <a:cs typeface="Tahoma" pitchFamily="34" charset="0"/>
              </a:rPr>
              <a:t>	</a:t>
            </a:r>
            <a:r>
              <a:rPr lang="pl-PL" sz="2200" u="sng" dirty="0">
                <a:latin typeface="Tahoma" pitchFamily="34" charset="0"/>
                <a:cs typeface="Tahoma" pitchFamily="34" charset="0"/>
              </a:rPr>
              <a:t>wszystkich zaświadczeń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 o pomocy </a:t>
            </a:r>
            <a:r>
              <a:rPr lang="pl-PL" sz="2200" i="1" dirty="0">
                <a:latin typeface="Tahoma" pitchFamily="34" charset="0"/>
                <a:cs typeface="Tahoma" pitchFamily="34" charset="0"/>
              </a:rPr>
              <a:t>de minimis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, jakie otrzymał w roku, w którym ubiega się o pomoc, oraz w ciągu 2 poprzedzających go lat, albo oświadczenia o wielkości pomocy de </a:t>
            </a:r>
            <a:r>
              <a:rPr lang="pl-PL" sz="2200" i="1" dirty="0">
                <a:latin typeface="Tahoma" pitchFamily="34" charset="0"/>
                <a:cs typeface="Tahoma" pitchFamily="34" charset="0"/>
              </a:rPr>
              <a:t>minimis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 otrzymanej w tym okresie albo oświadczenia o nieotrzymaniu pomocy </a:t>
            </a:r>
            <a:r>
              <a:rPr lang="pl-PL" sz="2200" i="1" dirty="0">
                <a:latin typeface="Tahoma" pitchFamily="34" charset="0"/>
                <a:cs typeface="Tahoma" pitchFamily="34" charset="0"/>
              </a:rPr>
              <a:t>de minimis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;</a:t>
            </a:r>
          </a:p>
          <a:p>
            <a:pPr>
              <a:buClr>
                <a:srgbClr val="40697D"/>
              </a:buClr>
              <a:buFont typeface="Arial" pitchFamily="34" charset="0"/>
              <a:buNone/>
            </a:pPr>
            <a:endParaRPr lang="pl-PL" sz="22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5233" name="Tytuł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390965" cy="11430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r>
              <a:rPr lang="pl-PL" sz="3200" b="1" dirty="0">
                <a:latin typeface="+mn-lt"/>
                <a:cs typeface="Tahoma" pitchFamily="34" charset="0"/>
              </a:rPr>
              <a:t>Zaświadczenia de minimis </a:t>
            </a:r>
            <a:r>
              <a:rPr lang="pl-PL" sz="3200" dirty="0">
                <a:cs typeface="Tahoma" pitchFamily="34" charset="0"/>
              </a:rPr>
              <a:t>(</a:t>
            </a:r>
            <a:r>
              <a:rPr lang="pl-PL" sz="3200" dirty="0">
                <a:solidFill>
                  <a:srgbClr val="C00000"/>
                </a:solidFill>
                <a:cs typeface="Tahoma" pitchFamily="34" charset="0"/>
              </a:rPr>
              <a:t>na terenie RP</a:t>
            </a:r>
            <a:r>
              <a:rPr lang="pl-PL" sz="3200" dirty="0">
                <a:cs typeface="Tahoma" pitchFamily="34" charset="0"/>
              </a:rPr>
              <a:t>)</a:t>
            </a:r>
            <a:endParaRPr lang="pl-PL" sz="3200" b="1" dirty="0">
              <a:latin typeface="+mn-lt"/>
              <a:cs typeface="Tahoma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42</a:t>
            </a:fld>
            <a:endParaRPr lang="pl-PL"/>
          </a:p>
        </p:txBody>
      </p:sp>
    </p:spTree>
  </p:cSld>
  <p:clrMapOvr>
    <a:masterClrMapping/>
  </p:clrMapOvr>
  <p:transition spd="med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 dirty="0">
              <a:solidFill>
                <a:srgbClr val="000000"/>
              </a:solidFill>
            </a:endParaRPr>
          </a:p>
        </p:txBody>
      </p:sp>
      <p:sp>
        <p:nvSpPr>
          <p:cNvPr id="6147" name="Tytuł 1"/>
          <p:cNvSpPr>
            <a:spLocks noGrp="1"/>
          </p:cNvSpPr>
          <p:nvPr>
            <p:ph type="ctrTitle"/>
          </p:nvPr>
        </p:nvSpPr>
        <p:spPr>
          <a:xfrm>
            <a:off x="683568" y="3019744"/>
            <a:ext cx="7772400" cy="1009168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pl-PL" spc="150" dirty="0">
                <a:solidFill>
                  <a:srgbClr val="C00000"/>
                </a:solidFill>
              </a:rPr>
              <a:t>PRZERWA</a:t>
            </a:r>
          </a:p>
        </p:txBody>
      </p:sp>
    </p:spTree>
    <p:extLst>
      <p:ext uri="{BB962C8B-B14F-4D97-AF65-F5344CB8AC3E}">
        <p14:creationId xmlns:p14="http://schemas.microsoft.com/office/powerpoint/2010/main" val="571884593"/>
      </p:ext>
    </p:extLst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>
              <a:solidFill>
                <a:srgbClr val="000000"/>
              </a:solidFill>
            </a:endParaRPr>
          </a:p>
        </p:txBody>
      </p:sp>
      <p:sp>
        <p:nvSpPr>
          <p:cNvPr id="11267" name="Tytuł 1"/>
          <p:cNvSpPr>
            <a:spLocks noGrp="1"/>
          </p:cNvSpPr>
          <p:nvPr>
            <p:ph type="ctrTitle"/>
          </p:nvPr>
        </p:nvSpPr>
        <p:spPr>
          <a:xfrm>
            <a:off x="0" y="2743200"/>
            <a:ext cx="9144000" cy="110836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Pomoc</a:t>
            </a:r>
            <a:br>
              <a:rPr lang="pl-PL" dirty="0"/>
            </a:br>
            <a:r>
              <a:rPr lang="pl-PL" dirty="0"/>
              <a:t>na podstawie art. 20 GBER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019120218"/>
      </p:ext>
    </p:extLst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95835" y="1481328"/>
            <a:ext cx="8579223" cy="4525963"/>
          </a:xfrm>
        </p:spPr>
        <p:txBody>
          <a:bodyPr lIns="90000" tIns="46800" rIns="90000" bIns="46800">
            <a:normAutofit lnSpcReduction="10000"/>
          </a:bodyPr>
          <a:lstStyle/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Rozporządzenie Komisji (UE) nr 651/2014 z dnia</a:t>
            </a:r>
            <a:br>
              <a:rPr lang="pl-PL" sz="2400" dirty="0">
                <a:ea typeface="ＭＳ Ｐゴシック" pitchFamily="34" charset="-128"/>
              </a:rPr>
            </a:br>
            <a:r>
              <a:rPr lang="pl-PL" sz="2400" dirty="0">
                <a:ea typeface="ＭＳ Ｐゴシック" pitchFamily="34" charset="-128"/>
              </a:rPr>
              <a:t>17 czerwca 2014 r. uznające niektóre rodzaje pomocy za zgodne z rynkiem wewnętrznym w zastosowaniu art. 107 i 108 Traktatu (</a:t>
            </a:r>
            <a:r>
              <a:rPr lang="pl-PL" sz="2400" b="1" dirty="0">
                <a:ea typeface="ＭＳ Ｐゴシック" pitchFamily="34" charset="-128"/>
              </a:rPr>
              <a:t>GBER</a:t>
            </a:r>
            <a:r>
              <a:rPr lang="pl-PL" sz="2400" dirty="0">
                <a:ea typeface="ＭＳ Ｐゴシック" pitchFamily="34" charset="-128"/>
              </a:rPr>
              <a:t>)</a:t>
            </a:r>
          </a:p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Rozporządzenie Ministra Funduszy i Polityki Regionalnej z 11 grudnia 2022 r. w sprawie udzielania pomocy </a:t>
            </a:r>
            <a:r>
              <a:rPr lang="pl-PL" sz="2400" i="1" dirty="0">
                <a:ea typeface="ＭＳ Ｐゴシック" pitchFamily="34" charset="-128"/>
              </a:rPr>
              <a:t>de minimis </a:t>
            </a:r>
            <a:r>
              <a:rPr lang="pl-PL" sz="2400" dirty="0">
                <a:ea typeface="ＭＳ Ｐゴシック" pitchFamily="34" charset="-128"/>
              </a:rPr>
              <a:t>oraz pomocy publicznej w ramach programów </a:t>
            </a:r>
            <a:r>
              <a:rPr lang="pl-PL" sz="2400" dirty="0" err="1">
                <a:ea typeface="ＭＳ Ｐゴシック" pitchFamily="34" charset="-128"/>
              </a:rPr>
              <a:t>Interreg</a:t>
            </a:r>
            <a:r>
              <a:rPr lang="pl-PL" sz="2400" dirty="0">
                <a:ea typeface="ＭＳ Ｐゴシック" pitchFamily="34" charset="-128"/>
              </a:rPr>
              <a:t> na lata 2021-2027 (Dz. U. z 23.12.2022 r. poz. 2755)</a:t>
            </a:r>
            <a:br>
              <a:rPr lang="pl-PL" sz="2400" dirty="0">
                <a:ea typeface="ＭＳ Ｐゴシック" pitchFamily="34" charset="-128"/>
              </a:rPr>
            </a:br>
            <a:r>
              <a:rPr lang="pl-PL" sz="2400" i="1" dirty="0">
                <a:solidFill>
                  <a:srgbClr val="C00000"/>
                </a:solidFill>
                <a:ea typeface="ＭＳ Ｐゴシック" pitchFamily="34" charset="-128"/>
              </a:rPr>
              <a:t>- wyłącznie w przypadku  pomocy udzielanej przez Instytucję Zarządzającą lub  Partnera Wiodącego/ Partnera projektu z siedzibą na terenie RP</a:t>
            </a:r>
            <a:endParaRPr lang="en-GB" sz="2400" i="1" dirty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latin typeface="+mn-lt"/>
                <a:ea typeface="ＭＳ Ｐゴシック" pitchFamily="34" charset="-128"/>
              </a:rPr>
              <a:t>Podstawa prawna</a:t>
            </a:r>
            <a:endParaRPr lang="en-GB" sz="32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45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95835" y="1481328"/>
            <a:ext cx="8579223" cy="4525963"/>
          </a:xfrm>
        </p:spPr>
        <p:txBody>
          <a:bodyPr lIns="90000" tIns="46800" rIns="90000" bIns="4680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Możliwe zastosowanie art. 20 GBER do zwyczajowo wykluczonych sektorów wsparcia, tj.:</a:t>
            </a:r>
          </a:p>
          <a:p>
            <a:pPr marL="268288" indent="-268288">
              <a:lnSpc>
                <a:spcPct val="15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w sektorze produkcji podstawowej produktów rolnych</a:t>
            </a:r>
          </a:p>
          <a:p>
            <a:pPr marL="268288" indent="-268288">
              <a:lnSpc>
                <a:spcPct val="15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w sektorze rybołówstwa i akwakultury</a:t>
            </a:r>
            <a:endParaRPr lang="en-GB" sz="2400" dirty="0">
              <a:ea typeface="ＭＳ Ｐゴシック" pitchFamily="34" charset="-128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latin typeface="+mn-lt"/>
                <a:ea typeface="ＭＳ Ｐゴシック" pitchFamily="34" charset="-128"/>
              </a:rPr>
              <a:t>Dopuszczalność pomocy</a:t>
            </a:r>
            <a:endParaRPr lang="en-GB" sz="32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46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95835" y="1481328"/>
            <a:ext cx="8579223" cy="4525963"/>
          </a:xfrm>
        </p:spPr>
        <p:txBody>
          <a:bodyPr lIns="90000" tIns="46800" rIns="90000" bIns="46800">
            <a:normAutofit/>
          </a:bodyPr>
          <a:lstStyle/>
          <a:p>
            <a:pPr marL="268288" indent="-268288">
              <a:lnSpc>
                <a:spcPct val="15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koszty personelu;</a:t>
            </a:r>
          </a:p>
          <a:p>
            <a:pPr marL="268288" indent="-268288">
              <a:lnSpc>
                <a:spcPct val="15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koszty biurowe i administracyjne;</a:t>
            </a:r>
          </a:p>
          <a:p>
            <a:pPr marL="268288" indent="-268288">
              <a:lnSpc>
                <a:spcPct val="15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koszty podróży i zakwaterowania;</a:t>
            </a:r>
          </a:p>
          <a:p>
            <a:pPr marL="268288" indent="-268288">
              <a:lnSpc>
                <a:spcPct val="15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koszty ekspertów zewnętrznych i koszty usług zewnętrznych;</a:t>
            </a:r>
          </a:p>
          <a:p>
            <a:pPr marL="268288" indent="-268288">
              <a:lnSpc>
                <a:spcPct val="15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koszty wyposażenia;</a:t>
            </a:r>
          </a:p>
          <a:p>
            <a:pPr marL="268288" indent="-268288">
              <a:lnSpc>
                <a:spcPct val="15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koszty infrastruktury i robót</a:t>
            </a:r>
            <a:endParaRPr lang="en-GB" sz="2400" i="1" dirty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latin typeface="+mn-lt"/>
                <a:ea typeface="ＭＳ Ｐゴシック" pitchFamily="34" charset="-128"/>
              </a:rPr>
              <a:t>Koszty kwalifikowalne</a:t>
            </a:r>
            <a:endParaRPr lang="en-GB" sz="32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47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95835" y="1481328"/>
            <a:ext cx="8579223" cy="4525963"/>
          </a:xfrm>
        </p:spPr>
        <p:txBody>
          <a:bodyPr lIns="90000" tIns="46800" rIns="90000" bIns="4680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Maksymalny poziom dofinansowania nie może przekroczyć poziomu zatwierdzonego dla danego działania w ramach programu INTERREG</a:t>
            </a:r>
          </a:p>
          <a:p>
            <a:pPr marL="0" indent="0">
              <a:lnSpc>
                <a:spcPct val="150000"/>
              </a:lnSpc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400" i="1" dirty="0">
              <a:solidFill>
                <a:srgbClr val="C00000"/>
              </a:solidFill>
              <a:ea typeface="ＭＳ Ｐゴシック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i="1" dirty="0">
                <a:solidFill>
                  <a:srgbClr val="C00000"/>
                </a:solidFill>
                <a:ea typeface="ＭＳ Ｐゴシック" pitchFamily="34" charset="-128"/>
              </a:rPr>
              <a:t>Wartość pomocy nie może przekraczać kwoty </a:t>
            </a:r>
            <a:br>
              <a:rPr lang="pl-PL" sz="2400" i="1" dirty="0">
                <a:solidFill>
                  <a:srgbClr val="C00000"/>
                </a:solidFill>
                <a:ea typeface="ＭＳ Ｐゴシック" pitchFamily="34" charset="-128"/>
              </a:rPr>
            </a:br>
            <a:r>
              <a:rPr lang="pl-PL" sz="2400" i="1" dirty="0">
                <a:solidFill>
                  <a:srgbClr val="C00000"/>
                </a:solidFill>
                <a:ea typeface="ＭＳ Ｐゴシック" pitchFamily="34" charset="-128"/>
              </a:rPr>
              <a:t>2 mln euro na przedsiębiorstwo</a:t>
            </a:r>
            <a:endParaRPr lang="en-GB" sz="2400" i="1" dirty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latin typeface="+mn-lt"/>
                <a:ea typeface="ＭＳ Ｐゴシック" pitchFamily="34" charset="-128"/>
              </a:rPr>
              <a:t>Intensywność pomocy</a:t>
            </a:r>
            <a:endParaRPr lang="en-GB" sz="32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48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 dirty="0">
              <a:solidFill>
                <a:srgbClr val="000000"/>
              </a:solidFill>
            </a:endParaRPr>
          </a:p>
        </p:txBody>
      </p:sp>
      <p:sp>
        <p:nvSpPr>
          <p:cNvPr id="6147" name="Tytuł 1"/>
          <p:cNvSpPr>
            <a:spLocks noGrp="1"/>
          </p:cNvSpPr>
          <p:nvPr>
            <p:ph type="ctrTitle"/>
          </p:nvPr>
        </p:nvSpPr>
        <p:spPr>
          <a:xfrm>
            <a:off x="683568" y="3019744"/>
            <a:ext cx="7772400" cy="1009168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pl-PL" spc="150" dirty="0">
                <a:solidFill>
                  <a:srgbClr val="C00000"/>
                </a:solidFill>
              </a:rPr>
              <a:t>PRZERWA</a:t>
            </a:r>
          </a:p>
        </p:txBody>
      </p:sp>
    </p:spTree>
    <p:extLst>
      <p:ext uri="{BB962C8B-B14F-4D97-AF65-F5344CB8AC3E}">
        <p14:creationId xmlns:p14="http://schemas.microsoft.com/office/powerpoint/2010/main" val="57188459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 dirty="0">
              <a:solidFill>
                <a:srgbClr val="000000"/>
              </a:solidFill>
            </a:endParaRPr>
          </a:p>
        </p:txBody>
      </p:sp>
      <p:sp>
        <p:nvSpPr>
          <p:cNvPr id="6147" name="Tytuł 1"/>
          <p:cNvSpPr>
            <a:spLocks noGrp="1"/>
          </p:cNvSpPr>
          <p:nvPr>
            <p:ph type="ctrTitle"/>
          </p:nvPr>
        </p:nvSpPr>
        <p:spPr>
          <a:xfrm>
            <a:off x="683568" y="3019744"/>
            <a:ext cx="7772400" cy="1009168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pl-PL" spc="150" dirty="0">
                <a:solidFill>
                  <a:srgbClr val="C00000"/>
                </a:solidFill>
              </a:rPr>
              <a:t>PRZERWA</a:t>
            </a:r>
          </a:p>
        </p:txBody>
      </p:sp>
    </p:spTree>
    <p:extLst>
      <p:ext uri="{BB962C8B-B14F-4D97-AF65-F5344CB8AC3E}">
        <p14:creationId xmlns:p14="http://schemas.microsoft.com/office/powerpoint/2010/main" val="571884593"/>
      </p:ext>
    </p:extLst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>
              <a:solidFill>
                <a:srgbClr val="000000"/>
              </a:solidFill>
            </a:endParaRPr>
          </a:p>
        </p:txBody>
      </p:sp>
      <p:sp>
        <p:nvSpPr>
          <p:cNvPr id="11267" name="Tytuł 1"/>
          <p:cNvSpPr>
            <a:spLocks noGrp="1"/>
          </p:cNvSpPr>
          <p:nvPr>
            <p:ph type="ctrTitle"/>
          </p:nvPr>
        </p:nvSpPr>
        <p:spPr>
          <a:xfrm>
            <a:off x="0" y="2743200"/>
            <a:ext cx="9144000" cy="110836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Pomoc</a:t>
            </a:r>
            <a:br>
              <a:rPr lang="pl-PL" dirty="0"/>
            </a:br>
            <a:r>
              <a:rPr lang="pl-PL" dirty="0"/>
              <a:t>na podstawie art. 20a GBER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019120218"/>
      </p:ext>
    </p:extLst>
  </p:cSld>
  <p:clrMapOvr>
    <a:masterClrMapping/>
  </p:clrMapOvr>
  <p:transition spd="slow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95835" y="1481328"/>
            <a:ext cx="8579223" cy="4525963"/>
          </a:xfrm>
        </p:spPr>
        <p:txBody>
          <a:bodyPr lIns="90000" tIns="46800" rIns="90000" bIns="46800">
            <a:normAutofit/>
          </a:bodyPr>
          <a:lstStyle/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Rozporządzenie Komisji (UE) nr 651/2014 z dnia</a:t>
            </a:r>
            <a:br>
              <a:rPr lang="pl-PL" sz="2400" dirty="0">
                <a:ea typeface="ＭＳ Ｐゴシック" pitchFamily="34" charset="-128"/>
              </a:rPr>
            </a:br>
            <a:r>
              <a:rPr lang="pl-PL" sz="2400" dirty="0">
                <a:ea typeface="ＭＳ Ｐゴシック" pitchFamily="34" charset="-128"/>
              </a:rPr>
              <a:t>17 czerwca 2014 r. uznające niektóre rodzaje pomocy za zgodne z rynkiem wewnętrznym w zastosowaniu art. 107 i 108 Traktatu (</a:t>
            </a:r>
            <a:r>
              <a:rPr lang="pl-PL" sz="2400" b="1" dirty="0">
                <a:ea typeface="ＭＳ Ｐゴシック" pitchFamily="34" charset="-128"/>
              </a:rPr>
              <a:t>GBER</a:t>
            </a:r>
            <a:r>
              <a:rPr lang="pl-PL" sz="2400" dirty="0">
                <a:ea typeface="ＭＳ Ｐゴシック" pitchFamily="34" charset="-128"/>
              </a:rPr>
              <a:t>)</a:t>
            </a:r>
          </a:p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Rozporządzenie Ministra Funduszy i Polityki Regionalnej z … r. w sprawie udzielania pomocy de minimis oraz pomocy publicznej w ramach programów Interregna lata 2021-2027 (Dz. U.…)</a:t>
            </a:r>
            <a:br>
              <a:rPr lang="pl-PL" sz="2400" dirty="0">
                <a:ea typeface="ＭＳ Ｐゴシック" pitchFamily="34" charset="-128"/>
              </a:rPr>
            </a:br>
            <a:r>
              <a:rPr lang="pl-PL" sz="2400" i="1" dirty="0">
                <a:solidFill>
                  <a:srgbClr val="C00000"/>
                </a:solidFill>
                <a:ea typeface="ＭＳ Ｐゴシック" pitchFamily="34" charset="-128"/>
              </a:rPr>
              <a:t>- wyłącznie w przypadku  pomocy udzielanej przez Instytucję Zarządzającą lub  Partnera Wiodącego/ Partnera projektu z siedzibą na terenie RP</a:t>
            </a:r>
            <a:endParaRPr lang="en-GB" sz="2400" i="1" dirty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latin typeface="+mn-lt"/>
                <a:ea typeface="ＭＳ Ｐゴシック" pitchFamily="34" charset="-128"/>
              </a:rPr>
              <a:t>Podstawa prawna</a:t>
            </a:r>
            <a:endParaRPr lang="en-GB" sz="32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51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95835" y="1481328"/>
            <a:ext cx="8579223" cy="4525963"/>
          </a:xfrm>
        </p:spPr>
        <p:txBody>
          <a:bodyPr lIns="90000" tIns="46800" rIns="90000" bIns="4680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Możliwe zastosowanie art. 20a GBER do zwyczajowo wykluczonych sektorów wsparcia, tj.:</a:t>
            </a:r>
          </a:p>
          <a:p>
            <a:pPr marL="268288" indent="-268288">
              <a:lnSpc>
                <a:spcPct val="15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w sektorze produkcji podstawowej produktów rolnych</a:t>
            </a:r>
          </a:p>
          <a:p>
            <a:pPr marL="268288" indent="-268288">
              <a:lnSpc>
                <a:spcPct val="15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w sektorze rybołówstwa i akwakultury</a:t>
            </a:r>
            <a:endParaRPr lang="en-GB" sz="2400" dirty="0">
              <a:ea typeface="ＭＳ Ｐゴシック" pitchFamily="34" charset="-128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latin typeface="+mn-lt"/>
                <a:ea typeface="ＭＳ Ｐゴシック" pitchFamily="34" charset="-128"/>
              </a:rPr>
              <a:t>Dopuszczalność pomocy</a:t>
            </a:r>
            <a:endParaRPr lang="en-GB" sz="32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52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95835" y="1481328"/>
            <a:ext cx="8579223" cy="4525963"/>
          </a:xfrm>
        </p:spPr>
        <p:txBody>
          <a:bodyPr lIns="90000" tIns="46800" rIns="90000" bIns="4680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Dopuszczalne jest finansowanie wydatków w projekcie zgodnie z ogólnymi zasadami kwalifikowalności wydatków ustalonych dla programu INTERREG</a:t>
            </a:r>
            <a:endParaRPr lang="en-GB" sz="2400" dirty="0">
              <a:ea typeface="ＭＳ Ｐゴシック" pitchFamily="34" charset="-128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latin typeface="+mn-lt"/>
                <a:ea typeface="ＭＳ Ｐゴシック" pitchFamily="34" charset="-128"/>
              </a:rPr>
              <a:t>Koszty kwalifikowalne</a:t>
            </a:r>
            <a:endParaRPr lang="en-GB" sz="32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53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95835" y="1481328"/>
            <a:ext cx="8579223" cy="4525963"/>
          </a:xfrm>
        </p:spPr>
        <p:txBody>
          <a:bodyPr lIns="90000" tIns="46800" rIns="90000" bIns="4680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Maksymalny poziom dofinansowania nie może przekroczyć poziomu zatwierdzonego dla danego działania w ramach programu INTERREG</a:t>
            </a:r>
          </a:p>
          <a:p>
            <a:pPr marL="0" indent="0">
              <a:lnSpc>
                <a:spcPct val="150000"/>
              </a:lnSpc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400" i="1" dirty="0">
              <a:solidFill>
                <a:srgbClr val="C00000"/>
              </a:solidFill>
              <a:ea typeface="ＭＳ Ｐゴシック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i="1" dirty="0">
                <a:solidFill>
                  <a:srgbClr val="C00000"/>
                </a:solidFill>
                <a:ea typeface="ＭＳ Ｐゴシック" pitchFamily="34" charset="-128"/>
              </a:rPr>
              <a:t>Wartość pomocy nie może przekraczać kwoty </a:t>
            </a:r>
            <a:br>
              <a:rPr lang="pl-PL" sz="2400" i="1" dirty="0">
                <a:solidFill>
                  <a:srgbClr val="C00000"/>
                </a:solidFill>
                <a:ea typeface="ＭＳ Ｐゴシック" pitchFamily="34" charset="-128"/>
              </a:rPr>
            </a:br>
            <a:r>
              <a:rPr lang="pl-PL" sz="2400" i="1" dirty="0">
                <a:solidFill>
                  <a:srgbClr val="C00000"/>
                </a:solidFill>
                <a:ea typeface="ＭＳ Ｐゴシック" pitchFamily="34" charset="-128"/>
              </a:rPr>
              <a:t>20 tysięcy euro na przedsiębiorstwo</a:t>
            </a:r>
            <a:endParaRPr lang="en-GB" sz="2400" i="1" dirty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latin typeface="+mn-lt"/>
                <a:ea typeface="ＭＳ Ｐゴシック" pitchFamily="34" charset="-128"/>
              </a:rPr>
              <a:t>Intensywność pomocy</a:t>
            </a:r>
            <a:endParaRPr lang="en-GB" sz="32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54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 dirty="0">
              <a:solidFill>
                <a:srgbClr val="000000"/>
              </a:solidFill>
            </a:endParaRPr>
          </a:p>
        </p:txBody>
      </p:sp>
      <p:sp>
        <p:nvSpPr>
          <p:cNvPr id="6147" name="Tytuł 1"/>
          <p:cNvSpPr>
            <a:spLocks noGrp="1"/>
          </p:cNvSpPr>
          <p:nvPr>
            <p:ph type="ctrTitle"/>
          </p:nvPr>
        </p:nvSpPr>
        <p:spPr>
          <a:xfrm>
            <a:off x="683568" y="3019744"/>
            <a:ext cx="7772400" cy="1009168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pl-PL" spc="150" dirty="0">
                <a:solidFill>
                  <a:srgbClr val="C00000"/>
                </a:solidFill>
              </a:rPr>
              <a:t>PRZERWA</a:t>
            </a:r>
          </a:p>
        </p:txBody>
      </p:sp>
    </p:spTree>
    <p:extLst>
      <p:ext uri="{BB962C8B-B14F-4D97-AF65-F5344CB8AC3E}">
        <p14:creationId xmlns:p14="http://schemas.microsoft.com/office/powerpoint/2010/main" val="571884593"/>
      </p:ext>
    </p:extLst>
  </p:cSld>
  <p:clrMapOvr>
    <a:masterClrMapping/>
  </p:clrMapOvr>
  <p:transition spd="slow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>
              <a:solidFill>
                <a:srgbClr val="000000"/>
              </a:solidFill>
            </a:endParaRPr>
          </a:p>
        </p:txBody>
      </p:sp>
      <p:sp>
        <p:nvSpPr>
          <p:cNvPr id="11267" name="Tytuł 1"/>
          <p:cNvSpPr>
            <a:spLocks noGrp="1"/>
          </p:cNvSpPr>
          <p:nvPr>
            <p:ph type="ctrTitle"/>
          </p:nvPr>
        </p:nvSpPr>
        <p:spPr>
          <a:xfrm>
            <a:off x="0" y="2743200"/>
            <a:ext cx="9144000" cy="216497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Obowiązki związane z ubieganiem się o pomoc publiczną lub pomocy de minimis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019120218"/>
      </p:ext>
    </p:extLst>
  </p:cSld>
  <p:clrMapOvr>
    <a:masterClrMapping/>
  </p:clrMapOvr>
  <p:transition spd="slow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95835" y="1196788"/>
            <a:ext cx="8579223" cy="4810503"/>
          </a:xfrm>
        </p:spPr>
        <p:txBody>
          <a:bodyPr lIns="90000" tIns="46800" rIns="90000" bIns="46800">
            <a:normAutofit fontScale="92500"/>
          </a:bodyPr>
          <a:lstStyle/>
          <a:p>
            <a:pPr marL="0" indent="0"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Podmiot, który ubiega się o pomoc de minimis od IZ lub Partnera Wiodącego/ Partnera projektu </a:t>
            </a:r>
            <a:r>
              <a:rPr lang="pl-PL" sz="2400" b="1" dirty="0">
                <a:ea typeface="ＭＳ Ｐゴシック" pitchFamily="34" charset="-128"/>
              </a:rPr>
              <a:t>mającego siedzibę w Polsce</a:t>
            </a:r>
            <a:r>
              <a:rPr lang="pl-PL" sz="2400" dirty="0">
                <a:ea typeface="ＭＳ Ｐゴシック" pitchFamily="34" charset="-128"/>
              </a:rPr>
              <a:t>, do wniosku o udzielenie pomocy załącza:</a:t>
            </a:r>
          </a:p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a) kopie zaświadczeń o pomocy de minimis lub zaświadczeń o pomocy de minimis w rolnictwie lub rybołówstwie (</a:t>
            </a:r>
            <a:r>
              <a:rPr lang="pl-PL" sz="2400" dirty="0" err="1">
                <a:ea typeface="ＭＳ Ｐゴシック" pitchFamily="34" charset="-128"/>
              </a:rPr>
              <a:t>ost</a:t>
            </a:r>
            <a:r>
              <a:rPr lang="pl-PL" sz="2400" dirty="0">
                <a:ea typeface="ＭＳ Ｐゴシック" pitchFamily="34" charset="-128"/>
              </a:rPr>
              <a:t>. 3 lata podatkowe), albo oświadczenia o wielkości takiej pomocy otrzymanej w tym okresie, albo oświadczenia o nieotrzymaniu takiej pomocy w tym okresie</a:t>
            </a:r>
          </a:p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b) formularz, który zawiera informacje niezbędne do udzielenia pomocy de minimis.</a:t>
            </a:r>
          </a:p>
          <a:p>
            <a:pPr marL="0" indent="0"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Podmiot, który ubiega się o pomoc de minimis od Partnera Wiodącego/ Partnera projektu </a:t>
            </a:r>
            <a:r>
              <a:rPr lang="pl-PL" sz="2400" b="1" dirty="0">
                <a:ea typeface="ＭＳ Ｐゴシック" pitchFamily="34" charset="-128"/>
              </a:rPr>
              <a:t>mającego siedzibę w państwie innym niż Polska</a:t>
            </a:r>
            <a:r>
              <a:rPr lang="pl-PL" sz="2400" dirty="0">
                <a:ea typeface="ＭＳ Ｐゴシック" pitchFamily="34" charset="-128"/>
              </a:rPr>
              <a:t>, stosuje przepisy kraju tego partnera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latin typeface="+mn-lt"/>
                <a:ea typeface="ＭＳ Ｐゴシック" pitchFamily="34" charset="-128"/>
              </a:rPr>
              <a:t>Pomoc de minimis</a:t>
            </a:r>
            <a:endParaRPr lang="en-GB" sz="32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57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95835" y="1398494"/>
            <a:ext cx="8579223" cy="4608797"/>
          </a:xfrm>
        </p:spPr>
        <p:txBody>
          <a:bodyPr lIns="90000" tIns="46800" rIns="90000" bIns="46800">
            <a:normAutofit/>
          </a:bodyPr>
          <a:lstStyle/>
          <a:p>
            <a:pPr marL="0" indent="0"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Podmiot, który ubiega się o pomoc publiczną od IZ lub Partnera Wiodącego/ Partnera projektu </a:t>
            </a:r>
            <a:r>
              <a:rPr lang="pl-PL" sz="2400" b="1" dirty="0">
                <a:ea typeface="ＭＳ Ｐゴシック" pitchFamily="34" charset="-128"/>
              </a:rPr>
              <a:t>mającego siedzibę w Polsce</a:t>
            </a:r>
            <a:r>
              <a:rPr lang="pl-PL" sz="2400" dirty="0">
                <a:ea typeface="ＭＳ Ｐゴシック" pitchFamily="34" charset="-128"/>
              </a:rPr>
              <a:t>, do wniosku o udzielenie pomocy załącza formularz, który zawiera informacje dotyczące podmiotu, który ubiega się o pomoc, i prowadzonej przez niego działalności gospodarczej oraz informacje o otrzymanej pomocy publicznej.</a:t>
            </a:r>
          </a:p>
          <a:p>
            <a:pPr marL="0" indent="0"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Podmiot, który ubiega się o pomoc publiczną na podstawie art. 20a GBER od Partnera Wiodącego/ Partnera projektu </a:t>
            </a:r>
            <a:r>
              <a:rPr lang="pl-PL" sz="2400" b="1" dirty="0">
                <a:ea typeface="ＭＳ Ｐゴシック" pitchFamily="34" charset="-128"/>
              </a:rPr>
              <a:t>mającego siedzibę w państwie innym niż Polska</a:t>
            </a:r>
            <a:r>
              <a:rPr lang="pl-PL" sz="2400" dirty="0">
                <a:ea typeface="ＭＳ Ｐゴシック" pitchFamily="34" charset="-128"/>
              </a:rPr>
              <a:t>, stosuje przepisy kraju tego partnera.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latin typeface="+mn-lt"/>
                <a:ea typeface="ＭＳ Ｐゴシック" pitchFamily="34" charset="-128"/>
              </a:rPr>
              <a:t>Pomoc publiczna (art. 20 i 20a GBER)</a:t>
            </a:r>
            <a:endParaRPr lang="en-GB" sz="32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58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 dirty="0">
              <a:solidFill>
                <a:srgbClr val="000000"/>
              </a:solidFill>
            </a:endParaRPr>
          </a:p>
        </p:txBody>
      </p:sp>
      <p:sp>
        <p:nvSpPr>
          <p:cNvPr id="6147" name="Tytuł 1"/>
          <p:cNvSpPr>
            <a:spLocks noGrp="1"/>
          </p:cNvSpPr>
          <p:nvPr>
            <p:ph type="ctrTitle"/>
          </p:nvPr>
        </p:nvSpPr>
        <p:spPr>
          <a:xfrm>
            <a:off x="683568" y="3019744"/>
            <a:ext cx="7772400" cy="1009168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pl-PL" spc="150" dirty="0">
                <a:solidFill>
                  <a:srgbClr val="C00000"/>
                </a:solidFill>
              </a:rPr>
              <a:t>PRZERWA</a:t>
            </a:r>
          </a:p>
        </p:txBody>
      </p:sp>
    </p:spTree>
    <p:extLst>
      <p:ext uri="{BB962C8B-B14F-4D97-AF65-F5344CB8AC3E}">
        <p14:creationId xmlns:p14="http://schemas.microsoft.com/office/powerpoint/2010/main" val="571884593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FontTx/>
              <a:buNone/>
            </a:pPr>
            <a:r>
              <a:rPr lang="pl-PL" sz="2400" dirty="0"/>
              <a:t>Art. 107 ust. 1 TFUE</a:t>
            </a:r>
          </a:p>
          <a:p>
            <a:pPr marL="0" indent="0" algn="just">
              <a:buFontTx/>
              <a:buNone/>
            </a:pPr>
            <a:r>
              <a:rPr lang="pl-PL" sz="2400" i="1" dirty="0"/>
              <a:t>„Wszelka pomoc przyznawana </a:t>
            </a:r>
          </a:p>
          <a:p>
            <a:pPr marL="0" indent="0" algn="just">
              <a:buFontTx/>
              <a:buNone/>
            </a:pPr>
            <a:r>
              <a:rPr lang="pl-PL" sz="2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przez Państwo Członkowskie lub przy użyciu zasobów państwowych  </a:t>
            </a:r>
            <a:r>
              <a:rPr lang="pl-PL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  <a:p>
            <a:pPr marL="0" indent="0" algn="just">
              <a:buFontTx/>
              <a:buNone/>
            </a:pPr>
            <a:r>
              <a:rPr lang="pl-PL" sz="2400" i="1" dirty="0"/>
              <a:t>w jakiejkolwiek formie, </a:t>
            </a:r>
          </a:p>
          <a:p>
            <a:pPr marL="0" indent="0" algn="just">
              <a:buFontTx/>
              <a:buNone/>
            </a:pPr>
            <a:r>
              <a:rPr lang="pl-PL" sz="2400" b="1" i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która zakłóca lub grozi zakłóceniem konkurencji  </a:t>
            </a:r>
            <a:r>
              <a:rPr lang="pl-PL" sz="2400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(4)</a:t>
            </a:r>
          </a:p>
          <a:p>
            <a:pPr marL="0" indent="0" algn="just">
              <a:buFontTx/>
              <a:buNone/>
            </a:pPr>
            <a:r>
              <a:rPr lang="pl-PL" sz="24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poprzez sprzyjanie </a:t>
            </a:r>
            <a:r>
              <a:rPr lang="pl-PL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</a:p>
          <a:p>
            <a:pPr marL="0" indent="0" algn="just">
              <a:buFontTx/>
              <a:buNone/>
            </a:pPr>
            <a:r>
              <a:rPr lang="pl-PL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niektórym przedsiębiorstwom lub produkcji niektórych towarów</a:t>
            </a:r>
            <a:r>
              <a:rPr lang="pl-PL" sz="24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pl-PL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(3)</a:t>
            </a:r>
          </a:p>
          <a:p>
            <a:pPr marL="0" indent="0" algn="just">
              <a:buFontTx/>
              <a:buNone/>
            </a:pPr>
            <a:r>
              <a:rPr lang="pl-PL" sz="2400" i="1" dirty="0"/>
              <a:t>jest niezgodna ze wspólnym rynkiem w zakresie, w jakim </a:t>
            </a:r>
            <a:r>
              <a:rPr lang="pl-PL" sz="2400" i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wpływa na wymianę handlową między Państwami Członkowskimi.”  </a:t>
            </a:r>
            <a:r>
              <a:rPr lang="pl-PL" sz="2400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(4)</a:t>
            </a:r>
          </a:p>
        </p:txBody>
      </p:sp>
      <p:sp>
        <p:nvSpPr>
          <p:cNvPr id="7171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l-PL" sz="3200" b="1" dirty="0">
                <a:latin typeface="+mn-lt"/>
                <a:ea typeface="Tahoma" pitchFamily="34" charset="0"/>
                <a:cs typeface="Tahoma" pitchFamily="34" charset="0"/>
              </a:rPr>
              <a:t>PRZESŁANKI POMOCY PUBLICZNEJ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3983698"/>
      </p:ext>
    </p:extLst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>
              <a:solidFill>
                <a:srgbClr val="000000"/>
              </a:solidFill>
            </a:endParaRPr>
          </a:p>
        </p:txBody>
      </p:sp>
      <p:sp>
        <p:nvSpPr>
          <p:cNvPr id="11267" name="Tytuł 1"/>
          <p:cNvSpPr>
            <a:spLocks noGrp="1"/>
          </p:cNvSpPr>
          <p:nvPr>
            <p:ph type="ctrTitle"/>
          </p:nvPr>
        </p:nvSpPr>
        <p:spPr>
          <a:xfrm>
            <a:off x="0" y="2743200"/>
            <a:ext cx="9144000" cy="216497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Obowiązki związane z udzielaniem pomocy publicznej lub pomocy de minimis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019120218"/>
      </p:ext>
    </p:extLst>
  </p:cSld>
  <p:clrMapOvr>
    <a:masterClrMapping/>
  </p:clrMapOvr>
  <p:transition spd="slow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95835" y="1331259"/>
            <a:ext cx="8579223" cy="4676032"/>
          </a:xfrm>
        </p:spPr>
        <p:txBody>
          <a:bodyPr lIns="90000" tIns="46800" rIns="90000" bIns="46800">
            <a:normAutofit/>
          </a:bodyPr>
          <a:lstStyle/>
          <a:p>
            <a:pPr marL="0" indent="0"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Partner Wiodący/ Partner projektu </a:t>
            </a:r>
            <a:r>
              <a:rPr lang="pl-PL" sz="2400" b="1" dirty="0">
                <a:solidFill>
                  <a:srgbClr val="C00000"/>
                </a:solidFill>
                <a:ea typeface="ＭＳ Ｐゴシック" pitchFamily="34" charset="-128"/>
              </a:rPr>
              <a:t>mający siedzibę w Polsce </a:t>
            </a:r>
            <a:r>
              <a:rPr lang="pl-PL" sz="2400" dirty="0">
                <a:ea typeface="ＭＳ Ｐゴシック" pitchFamily="34" charset="-128"/>
              </a:rPr>
              <a:t>zobowiązany jest do:</a:t>
            </a:r>
          </a:p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wydania beneficjentowi pomocy zaświadczenia,</a:t>
            </a:r>
            <a:br>
              <a:rPr lang="pl-PL" sz="2400" dirty="0">
                <a:ea typeface="ＭＳ Ｐゴシック" pitchFamily="34" charset="-128"/>
              </a:rPr>
            </a:br>
            <a:r>
              <a:rPr lang="pl-PL" sz="2400" dirty="0">
                <a:ea typeface="ＭＳ Ｐゴシック" pitchFamily="34" charset="-128"/>
              </a:rPr>
              <a:t>że udzielona pomoc jest pomocą de minimis</a:t>
            </a:r>
          </a:p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 wydania beneficjentowi pomocy zaświadczenia korygującego, jeśli faktyczna wartość udzielonej pomocy de minimis jest inna niż w zaświadczeniu pierwotnym , terminie 14 dni od daty stwierdzenia tego faktu</a:t>
            </a:r>
          </a:p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sporządzenia i przekazania sprawozdania o udzielonej pomocy de minimis albo informacji o nieudzieleniu takiej pomocy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latin typeface="+mn-lt"/>
                <a:ea typeface="ＭＳ Ｐゴシック" pitchFamily="34" charset="-128"/>
              </a:rPr>
              <a:t>Pomoc de minimis</a:t>
            </a:r>
            <a:endParaRPr lang="en-GB" sz="32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61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95835" y="1331259"/>
            <a:ext cx="8579223" cy="4676032"/>
          </a:xfrm>
        </p:spPr>
        <p:txBody>
          <a:bodyPr lIns="90000" tIns="46800" rIns="90000" bIns="46800">
            <a:normAutofit/>
          </a:bodyPr>
          <a:lstStyle/>
          <a:p>
            <a:pPr marL="0" indent="0"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Partner Wiodący/ Partner projektu </a:t>
            </a:r>
            <a:r>
              <a:rPr lang="pl-PL" sz="2400" b="1" dirty="0">
                <a:solidFill>
                  <a:srgbClr val="C00000"/>
                </a:solidFill>
                <a:ea typeface="ＭＳ Ｐゴシック" pitchFamily="34" charset="-128"/>
              </a:rPr>
              <a:t>mający siedzibę w kraju innym niż Polska </a:t>
            </a:r>
            <a:r>
              <a:rPr lang="pl-PL" sz="2400" dirty="0">
                <a:ea typeface="ＭＳ Ｐゴシック" pitchFamily="34" charset="-128"/>
              </a:rPr>
              <a:t>zobowiązany jest do:</a:t>
            </a:r>
          </a:p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sprawozdawania z udzielonej pomocy zgodnie z przepisami kraju, na terenie którego ma siedzibę</a:t>
            </a:r>
          </a:p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przekazania do Wspólnego Sekretariatu informacji o udzielonej pomocy oraz o zmianie wartości udzielonej pomocy</a:t>
            </a:r>
          </a:p>
          <a:p>
            <a:pPr marL="0" indent="0"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Partner projektu lub inny podmiot, który jest uprawiony do udzielenia pomocy przekazuje sprawozdanie o udzielonej pomocy lub informację o nieudzieleniu pomocy również do Partnera Wiodącego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latin typeface="+mn-lt"/>
                <a:ea typeface="ＭＳ Ｐゴシック" pitchFamily="34" charset="-128"/>
              </a:rPr>
              <a:t>Pomoc de minimis</a:t>
            </a:r>
            <a:endParaRPr lang="en-GB" sz="32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62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95835" y="1398494"/>
            <a:ext cx="8579223" cy="4608797"/>
          </a:xfrm>
        </p:spPr>
        <p:txBody>
          <a:bodyPr lIns="90000" tIns="46800" rIns="90000" bIns="46800">
            <a:normAutofit lnSpcReduction="10000"/>
          </a:bodyPr>
          <a:lstStyle/>
          <a:p>
            <a:pPr marL="0" indent="0"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Partner Wiodący/ Partner projektu </a:t>
            </a:r>
            <a:r>
              <a:rPr lang="pl-PL" sz="2400" b="1" dirty="0">
                <a:solidFill>
                  <a:srgbClr val="C00000"/>
                </a:solidFill>
                <a:ea typeface="ＭＳ Ｐゴシック" pitchFamily="34" charset="-128"/>
              </a:rPr>
              <a:t>mający siedzibę w Polsce </a:t>
            </a:r>
            <a:r>
              <a:rPr lang="pl-PL" sz="2400" dirty="0">
                <a:ea typeface="ＭＳ Ｐゴシック" pitchFamily="34" charset="-128"/>
              </a:rPr>
              <a:t>zobowiązany jest do:</a:t>
            </a:r>
          </a:p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pisemnego poinformowania beneficjenta pomocy publicznej o braku obowiązku notyfikacji Komisji Europejskiej oraz o numerze referencyjnym nadanym przez Komisję</a:t>
            </a:r>
          </a:p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sporządzenia i przekazania sprawozdania o udzielonej pomocy albo informacji o nieudzieleniu takiej pomocy</a:t>
            </a:r>
          </a:p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/>
              <a:t>sporządzeni i przekazania zaktualizowanego sprawozdania, jeśli zmieniła się wartość udzielonej pomocy wykazanej w sprawozdaniu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latin typeface="+mn-lt"/>
                <a:ea typeface="ＭＳ Ｐゴシック" pitchFamily="34" charset="-128"/>
              </a:rPr>
              <a:t>Pomoc publiczna (art. 20a GBER)</a:t>
            </a:r>
            <a:endParaRPr lang="en-GB" sz="32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63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95835" y="1398494"/>
            <a:ext cx="8579223" cy="4608797"/>
          </a:xfrm>
        </p:spPr>
        <p:txBody>
          <a:bodyPr lIns="90000" tIns="46800" rIns="90000" bIns="46800">
            <a:normAutofit/>
          </a:bodyPr>
          <a:lstStyle/>
          <a:p>
            <a:pPr marL="0" indent="0"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Partner Wiodący/ Partner projektu </a:t>
            </a:r>
            <a:r>
              <a:rPr lang="pl-PL" sz="2400" b="1" dirty="0">
                <a:solidFill>
                  <a:srgbClr val="C00000"/>
                </a:solidFill>
                <a:ea typeface="ＭＳ Ｐゴシック" pitchFamily="34" charset="-128"/>
              </a:rPr>
              <a:t>mający siedzibę w kraju innym niż Polska </a:t>
            </a:r>
            <a:r>
              <a:rPr lang="pl-PL" sz="2400" dirty="0">
                <a:ea typeface="ＭＳ Ｐゴシック" pitchFamily="34" charset="-128"/>
              </a:rPr>
              <a:t>zobowiązany jest do:</a:t>
            </a:r>
          </a:p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sprawozdawania z udzielonej pomocy zgodnie z przepisami kraju, na terenie którego ma siedzibę</a:t>
            </a:r>
          </a:p>
          <a:p>
            <a:pPr marL="268288" indent="-268288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przekazania do Wspólnego Sekretariatu informacji o udzielonej pomocy oraz o zmianie wartości udzielonej pomocy</a:t>
            </a:r>
          </a:p>
          <a:p>
            <a:pPr marL="0" indent="0"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>
                <a:ea typeface="ＭＳ Ｐゴシック" pitchFamily="34" charset="-128"/>
              </a:rPr>
              <a:t>Partner projektu lub inny podmiot, który jest uprawiony do udzielenia pomocy przekazuje sprawozdanie o udzielonej pomocy lub informację o nieudzieleniu pomocy również do Partnera Wiodącego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latin typeface="+mn-lt"/>
                <a:ea typeface="ＭＳ Ｐゴシック" pitchFamily="34" charset="-128"/>
              </a:rPr>
              <a:t>Pomoc publiczna (art. 20a GBER)</a:t>
            </a:r>
            <a:endParaRPr lang="en-GB" sz="32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64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D5FCBD4-029B-4164-BB7F-05E3673B7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545831"/>
              </p:ext>
            </p:extLst>
          </p:nvPr>
        </p:nvGraphicFramePr>
        <p:xfrm>
          <a:off x="446256" y="2577420"/>
          <a:ext cx="8321227" cy="30300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9683">
                  <a:extLst>
                    <a:ext uri="{9D8B030D-6E8A-4147-A177-3AD203B41FA5}">
                      <a16:colId xmlns:a16="http://schemas.microsoft.com/office/drawing/2014/main" val="272156986"/>
                    </a:ext>
                  </a:extLst>
                </a:gridCol>
                <a:gridCol w="4301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000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pl-PL" sz="2200" dirty="0"/>
                    </a:p>
                    <a:p>
                      <a:pPr marL="0" indent="0">
                        <a:buNone/>
                      </a:pPr>
                      <a:endParaRPr lang="pl-PL" sz="2200" dirty="0"/>
                    </a:p>
                    <a:p>
                      <a:pPr marL="0" indent="0">
                        <a:buNone/>
                      </a:pPr>
                      <a:endParaRPr lang="pl-PL" sz="2200" dirty="0"/>
                    </a:p>
                    <a:p>
                      <a:pPr marL="0" indent="0">
                        <a:buNone/>
                      </a:pPr>
                      <a:r>
                        <a:rPr lang="pl-PL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Dziękuję za uwagę</a:t>
                      </a:r>
                    </a:p>
                    <a:p>
                      <a:pPr marL="0" indent="0">
                        <a:buNone/>
                      </a:pPr>
                      <a:endParaRPr lang="pl-PL" sz="22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pl-PL" sz="2200" dirty="0"/>
                    </a:p>
                    <a:p>
                      <a:pPr marL="0" indent="0">
                        <a:buNone/>
                      </a:pPr>
                      <a:endParaRPr lang="pl-PL" sz="22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pl-PL" sz="22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pl-PL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Prowadzący:</a:t>
                      </a:r>
                    </a:p>
                    <a:p>
                      <a:pPr marL="0" indent="0">
                        <a:buNone/>
                      </a:pPr>
                      <a:r>
                        <a:rPr lang="pl-PL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Marcin Cichowicz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16891"/>
                  </a:ext>
                </a:extLst>
              </a:tr>
            </a:tbl>
          </a:graphicData>
        </a:graphic>
      </p:graphicFrame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65</a:t>
            </a:fld>
            <a:endParaRPr kumimoji="0" lang="en-US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1250577"/>
            <a:ext cx="9144000" cy="1156448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/>
            <a:r>
              <a:rPr lang="pl-PL" sz="2800" spc="150" dirty="0">
                <a:latin typeface="+mn-lt"/>
                <a:cs typeface="Tahoma" pitchFamily="34" charset="0"/>
              </a:rPr>
              <a:t>Szkolenie jest współfinansowane przez Unię Europejską ze środków Funduszu Spójności</a:t>
            </a:r>
            <a:endParaRPr lang="pl-PL" sz="2800" b="1" spc="150" dirty="0">
              <a:latin typeface="+mn-lt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zawartości 2"/>
          <p:cNvSpPr>
            <a:spLocks noGrp="1"/>
          </p:cNvSpPr>
          <p:nvPr>
            <p:ph idx="1"/>
          </p:nvPr>
        </p:nvSpPr>
        <p:spPr/>
        <p:txBody>
          <a:bodyPr lIns="91440" tIns="45720" rIns="91440" bIns="45720"/>
          <a:lstStyle/>
          <a:p>
            <a:pPr marL="857250" lvl="1" indent="-457200">
              <a:spcAft>
                <a:spcPts val="1200"/>
              </a:spcAft>
              <a:buFont typeface="+mj-lt"/>
              <a:buAutoNum type="arabicPeriod"/>
            </a:pPr>
            <a:r>
              <a:rPr lang="pl-PL" sz="2400" b="1" dirty="0">
                <a:cs typeface="Tahoma" pitchFamily="34" charset="0"/>
              </a:rPr>
              <a:t>ŚRODKI PUBLICZNE </a:t>
            </a:r>
            <a:r>
              <a:rPr lang="pl-PL" sz="2400" dirty="0">
                <a:cs typeface="Tahoma" pitchFamily="34" charset="0"/>
              </a:rPr>
              <a:t>(pochodzenie od państwa, </a:t>
            </a:r>
            <a:r>
              <a:rPr lang="pl-PL" sz="2400" dirty="0" err="1">
                <a:cs typeface="Tahoma" pitchFamily="34" charset="0"/>
              </a:rPr>
              <a:t>przypisywalność</a:t>
            </a:r>
            <a:r>
              <a:rPr lang="pl-PL" sz="2400" dirty="0">
                <a:cs typeface="Tahoma" pitchFamily="34" charset="0"/>
              </a:rPr>
              <a:t>)</a:t>
            </a:r>
          </a:p>
          <a:p>
            <a:pPr marL="857250" lvl="1" indent="-457200">
              <a:spcAft>
                <a:spcPts val="1200"/>
              </a:spcAft>
              <a:buFont typeface="+mj-lt"/>
              <a:buAutoNum type="arabicPeriod"/>
            </a:pPr>
            <a:r>
              <a:rPr lang="pl-PL" sz="2400" b="1" dirty="0">
                <a:cs typeface="Tahoma" pitchFamily="34" charset="0"/>
              </a:rPr>
              <a:t>KORZYŚĆ EKONOMICZNA </a:t>
            </a:r>
            <a:r>
              <a:rPr lang="pl-PL" sz="2400" dirty="0">
                <a:cs typeface="Tahoma" pitchFamily="34" charset="0"/>
              </a:rPr>
              <a:t>dla podmiotu prowadzącego działalność gospodarczą</a:t>
            </a:r>
          </a:p>
          <a:p>
            <a:pPr marL="857250" lvl="1" indent="-457200">
              <a:spcAft>
                <a:spcPts val="1200"/>
              </a:spcAft>
              <a:buFont typeface="+mj-lt"/>
              <a:buAutoNum type="arabicPeriod"/>
            </a:pPr>
            <a:r>
              <a:rPr lang="pl-PL" sz="2400" b="1" dirty="0">
                <a:cs typeface="Tahoma" pitchFamily="34" charset="0"/>
              </a:rPr>
              <a:t>SELEKTYWNOŚĆ </a:t>
            </a:r>
            <a:r>
              <a:rPr lang="pl-PL" sz="2400" dirty="0">
                <a:cs typeface="Tahoma" pitchFamily="34" charset="0"/>
              </a:rPr>
              <a:t>(przedmiotowa lub regionalna)</a:t>
            </a:r>
          </a:p>
          <a:p>
            <a:pPr marL="857250" lvl="1" indent="-457200">
              <a:spcAft>
                <a:spcPts val="1200"/>
              </a:spcAft>
              <a:buFont typeface="+mj-lt"/>
              <a:buAutoNum type="arabicPeriod"/>
            </a:pPr>
            <a:r>
              <a:rPr lang="pl-PL" sz="2400" b="1" dirty="0">
                <a:cs typeface="Tahoma" pitchFamily="34" charset="0"/>
              </a:rPr>
              <a:t>ZAKŁÓCENIE KONKURENCJI I WPŁYW NA WYMIANĘ HANDLOWĄ</a:t>
            </a:r>
          </a:p>
        </p:txBody>
      </p:sp>
      <p:sp>
        <p:nvSpPr>
          <p:cNvPr id="44033" name="Tytuł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Autofit/>
          </a:bodyPr>
          <a:lstStyle/>
          <a:p>
            <a:pPr algn="ctr"/>
            <a:r>
              <a:rPr lang="pl-PL" sz="3200" dirty="0">
                <a:ea typeface="Tahoma" pitchFamily="34" charset="0"/>
                <a:cs typeface="Tahoma" pitchFamily="34" charset="0"/>
              </a:rPr>
              <a:t>PRZESŁANKI POMOCY PUBLICZNEJ</a:t>
            </a:r>
            <a:endParaRPr lang="pl-PL" sz="3200" b="1" dirty="0">
              <a:latin typeface="+mn-lt"/>
              <a:cs typeface="Tahoma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 txBox="1">
            <a:spLocks noGrp="1"/>
          </p:cNvSpPr>
          <p:nvPr/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pl-PL" sz="1400" b="0" dirty="0">
              <a:solidFill>
                <a:srgbClr val="000000"/>
              </a:solidFill>
            </a:endParaRPr>
          </a:p>
        </p:txBody>
      </p:sp>
      <p:sp>
        <p:nvSpPr>
          <p:cNvPr id="6147" name="Tytuł 1"/>
          <p:cNvSpPr>
            <a:spLocks noGrp="1"/>
          </p:cNvSpPr>
          <p:nvPr>
            <p:ph type="ctrTitle"/>
          </p:nvPr>
        </p:nvSpPr>
        <p:spPr>
          <a:xfrm>
            <a:off x="683568" y="3019744"/>
            <a:ext cx="7772400" cy="1009168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pl-PL" spc="150" dirty="0">
                <a:solidFill>
                  <a:srgbClr val="C00000"/>
                </a:solidFill>
              </a:rPr>
              <a:t>PRZERWA</a:t>
            </a:r>
          </a:p>
        </p:txBody>
      </p:sp>
    </p:spTree>
    <p:extLst>
      <p:ext uri="{BB962C8B-B14F-4D97-AF65-F5344CB8AC3E}">
        <p14:creationId xmlns:p14="http://schemas.microsoft.com/office/powerpoint/2010/main" val="57188459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ymbol zastępczy zawartości 2"/>
          <p:cNvSpPr>
            <a:spLocks noGrp="1"/>
          </p:cNvSpPr>
          <p:nvPr>
            <p:ph idx="1"/>
          </p:nvPr>
        </p:nvSpPr>
        <p:spPr>
          <a:ln>
            <a:miter lim="800000"/>
          </a:ln>
        </p:spPr>
        <p:txBody>
          <a:bodyPr lIns="91440" tIns="45720" rIns="91440" bIns="45720">
            <a:normAutofit/>
          </a:bodyPr>
          <a:lstStyle/>
          <a:p>
            <a:pPr algn="just">
              <a:lnSpc>
                <a:spcPct val="90000"/>
              </a:lnSpc>
              <a:spcAft>
                <a:spcPct val="60000"/>
              </a:spcAft>
              <a:defRPr/>
            </a:pPr>
            <a:r>
              <a:rPr lang="pl-PL" sz="2400" dirty="0">
                <a:cs typeface="Tahoma" pitchFamily="34" charset="0"/>
              </a:rPr>
              <a:t>administracja rządowa i samorządowa, </a:t>
            </a:r>
          </a:p>
          <a:p>
            <a:pPr algn="just">
              <a:lnSpc>
                <a:spcPct val="90000"/>
              </a:lnSpc>
              <a:spcAft>
                <a:spcPct val="60000"/>
              </a:spcAft>
              <a:defRPr/>
            </a:pPr>
            <a:r>
              <a:rPr lang="pl-PL" sz="2400" dirty="0">
                <a:cs typeface="Tahoma" pitchFamily="34" charset="0"/>
              </a:rPr>
              <a:t>wszystkie podmioty prywatne i publiczne, którym państwo powierzyło administrowanie „środkami publicznymi”</a:t>
            </a:r>
          </a:p>
          <a:p>
            <a:pPr marL="1257300" lvl="2" indent="-342900" algn="just">
              <a:lnSpc>
                <a:spcPct val="90000"/>
              </a:lnSpc>
              <a:spcAft>
                <a:spcPct val="60000"/>
              </a:spcAft>
              <a:buFont typeface="Tahoma" pitchFamily="34" charset="0"/>
              <a:buChar char="−"/>
              <a:defRPr/>
            </a:pPr>
            <a:r>
              <a:rPr lang="pl-PL" sz="2400" dirty="0">
                <a:cs typeface="Tahoma" pitchFamily="34" charset="0"/>
              </a:rPr>
              <a:t>pochodzenie od państwa </a:t>
            </a:r>
          </a:p>
          <a:p>
            <a:pPr marL="1257300" lvl="2" indent="-342900" algn="just">
              <a:lnSpc>
                <a:spcPct val="90000"/>
              </a:lnSpc>
              <a:spcAft>
                <a:spcPct val="60000"/>
              </a:spcAft>
              <a:buFont typeface="Tahoma" pitchFamily="34" charset="0"/>
              <a:buChar char="−"/>
              <a:defRPr/>
            </a:pPr>
            <a:r>
              <a:rPr lang="pl-PL" sz="2400" dirty="0" err="1">
                <a:cs typeface="Tahoma" pitchFamily="34" charset="0"/>
              </a:rPr>
              <a:t>przypisywalność</a:t>
            </a:r>
            <a:endParaRPr lang="pl-PL" sz="2400" dirty="0">
              <a:cs typeface="Tahoma" pitchFamily="34" charset="0"/>
            </a:endParaRPr>
          </a:p>
          <a:p>
            <a:pPr marL="365760" lvl="2" indent="-256032" algn="just">
              <a:lnSpc>
                <a:spcPct val="90000"/>
              </a:lnSpc>
              <a:spcBef>
                <a:spcPts val="400"/>
              </a:spcBef>
              <a:spcAft>
                <a:spcPct val="6000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pl-PL" sz="2400" dirty="0">
                <a:cs typeface="Tahoma" pitchFamily="34" charset="0"/>
              </a:rPr>
              <a:t>muszą być spełnione kumulatywnie</a:t>
            </a:r>
          </a:p>
          <a:p>
            <a:pPr algn="just">
              <a:lnSpc>
                <a:spcPct val="90000"/>
              </a:lnSpc>
              <a:spcAft>
                <a:spcPct val="60000"/>
              </a:spcAft>
              <a:defRPr/>
            </a:pPr>
            <a:endParaRPr lang="pl-PL" sz="2400" dirty="0">
              <a:cs typeface="Tahoma" pitchFamily="34" charset="0"/>
            </a:endParaRPr>
          </a:p>
        </p:txBody>
      </p:sp>
      <p:sp>
        <p:nvSpPr>
          <p:cNvPr id="33793" name="Tytuł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Autofit/>
          </a:bodyPr>
          <a:lstStyle/>
          <a:p>
            <a:pPr algn="ctr"/>
            <a:r>
              <a:rPr lang="pl-PL" sz="3200" dirty="0"/>
              <a:t>ŚRODKI PUBLICZNE</a:t>
            </a:r>
            <a:endParaRPr lang="pl-PL" sz="32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F8FE-AB16-46C3-925C-ADE82B65100B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14638</TotalTime>
  <Words>2788</Words>
  <Application>Microsoft Office PowerPoint</Application>
  <PresentationFormat>Pokaz na ekranie (4:3)</PresentationFormat>
  <Paragraphs>357</Paragraphs>
  <Slides>65</Slides>
  <Notes>43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65</vt:i4>
      </vt:variant>
    </vt:vector>
  </HeadingPairs>
  <TitlesOfParts>
    <vt:vector size="75" baseType="lpstr">
      <vt:lpstr>Arial</vt:lpstr>
      <vt:lpstr>Calibri</vt:lpstr>
      <vt:lpstr>Lucida Sans Unicode</vt:lpstr>
      <vt:lpstr>StarSymbol</vt:lpstr>
      <vt:lpstr>Tahoma</vt:lpstr>
      <vt:lpstr>Verdana</vt:lpstr>
      <vt:lpstr>Wingdings</vt:lpstr>
      <vt:lpstr>Wingdings 2</vt:lpstr>
      <vt:lpstr>Wingdings 3</vt:lpstr>
      <vt:lpstr>Hol</vt:lpstr>
      <vt:lpstr>POMOC PUBLICZNA I POMOC DE MINIMIS W PROJEKTACH INTERREG</vt:lpstr>
      <vt:lpstr>WPROWADZENIE</vt:lpstr>
      <vt:lpstr>BENEFICJENT POMOCY PUBLICZNEJ</vt:lpstr>
      <vt:lpstr>BENEFICJENT POMOCY PUBLICZNEJ</vt:lpstr>
      <vt:lpstr>PRZERWA</vt:lpstr>
      <vt:lpstr>PRZESŁANKI POMOCY PUBLICZNEJ</vt:lpstr>
      <vt:lpstr>PRZESŁANKI POMOCY PUBLICZNEJ</vt:lpstr>
      <vt:lpstr>PRZERWA</vt:lpstr>
      <vt:lpstr>ŚRODKI PUBLICZNE</vt:lpstr>
      <vt:lpstr>ŚRODKI PUBLICZNE</vt:lpstr>
      <vt:lpstr>PRZERWA</vt:lpstr>
      <vt:lpstr>KORZYŚĆ EKONOMICZNA</vt:lpstr>
      <vt:lpstr>PRZERWA</vt:lpstr>
      <vt:lpstr>SELEKTYWNOŚĆ </vt:lpstr>
      <vt:lpstr>PRZERWA</vt:lpstr>
      <vt:lpstr>ZAKŁÓCENIE KONKURENCJI </vt:lpstr>
      <vt:lpstr>ZAKŁÓCENIE KONKURENCJI </vt:lpstr>
      <vt:lpstr>PRZERWA</vt:lpstr>
      <vt:lpstr>WPŁYW NA WYMIANĘ HANDLOWĄ</vt:lpstr>
      <vt:lpstr>BRAK WPŁYWU NA WYMIANĘ HANDLOWĄ</vt:lpstr>
      <vt:lpstr>PRZERWA</vt:lpstr>
      <vt:lpstr>Prezentacja programu PowerPoint</vt:lpstr>
      <vt:lpstr>Prezentacja programu PowerPoint</vt:lpstr>
      <vt:lpstr>PRZERWA</vt:lpstr>
      <vt:lpstr>Prezentacja programu PowerPoint</vt:lpstr>
      <vt:lpstr>POZIOMY WYSTĘPOWANIA POMOCY</vt:lpstr>
      <vt:lpstr>PRZERWA</vt:lpstr>
      <vt:lpstr>POMOC DE MINIMIS</vt:lpstr>
      <vt:lpstr>Podstawa prawna</vt:lpstr>
      <vt:lpstr>Wykluczenia z możliwości wsparcia</vt:lpstr>
      <vt:lpstr>Definicje sektorów</vt:lpstr>
      <vt:lpstr>Definicje sektorów</vt:lpstr>
      <vt:lpstr>UWAGA !!!</vt:lpstr>
      <vt:lpstr>Limit pomocy de minimis</vt:lpstr>
      <vt:lpstr>Limit pomocy de minimis</vt:lpstr>
      <vt:lpstr>UWAGA !!!</vt:lpstr>
      <vt:lpstr>Jedno przedsiębiorstwo</vt:lpstr>
      <vt:lpstr>Jedno przedsiębiorstwo</vt:lpstr>
      <vt:lpstr>Monitorowanie pomocy de minimis</vt:lpstr>
      <vt:lpstr>Zaświadczenia de minimis (na terenie RP)</vt:lpstr>
      <vt:lpstr>Zaświadczenia de minimis (na terenie RP)</vt:lpstr>
      <vt:lpstr>Zaświadczenia de minimis (na terenie RP)</vt:lpstr>
      <vt:lpstr>PRZERWA</vt:lpstr>
      <vt:lpstr>Pomoc na podstawie art. 20 GBER</vt:lpstr>
      <vt:lpstr>Podstawa prawna</vt:lpstr>
      <vt:lpstr>Dopuszczalność pomocy</vt:lpstr>
      <vt:lpstr>Koszty kwalifikowalne</vt:lpstr>
      <vt:lpstr>Intensywność pomocy</vt:lpstr>
      <vt:lpstr>PRZERWA</vt:lpstr>
      <vt:lpstr>Pomoc na podstawie art. 20a GBER</vt:lpstr>
      <vt:lpstr>Podstawa prawna</vt:lpstr>
      <vt:lpstr>Dopuszczalność pomocy</vt:lpstr>
      <vt:lpstr>Koszty kwalifikowalne</vt:lpstr>
      <vt:lpstr>Intensywność pomocy</vt:lpstr>
      <vt:lpstr>PRZERWA</vt:lpstr>
      <vt:lpstr>Obowiązki związane z ubieganiem się o pomoc publiczną lub pomocy de minimis</vt:lpstr>
      <vt:lpstr>Pomoc de minimis</vt:lpstr>
      <vt:lpstr>Pomoc publiczna (art. 20 i 20a GBER)</vt:lpstr>
      <vt:lpstr>PRZERWA</vt:lpstr>
      <vt:lpstr>Obowiązki związane z udzielaniem pomocy publicznej lub pomocy de minimis</vt:lpstr>
      <vt:lpstr>Pomoc de minimis</vt:lpstr>
      <vt:lpstr>Pomoc de minimis</vt:lpstr>
      <vt:lpstr>Pomoc publiczna (art. 20a GBER)</vt:lpstr>
      <vt:lpstr>Pomoc publiczna (art. 20a GBER)</vt:lpstr>
      <vt:lpstr>Szkolenie jest współfinansowane przez Unię Europejską ze środków Funduszu Spójności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Jędrzej Wciślak</dc:creator>
  <cp:lastModifiedBy>Krukowska Anna</cp:lastModifiedBy>
  <cp:revision>729</cp:revision>
  <cp:lastPrinted>2020-10-06T09:38:48Z</cp:lastPrinted>
  <dcterms:created xsi:type="dcterms:W3CDTF">2016-09-03T07:12:13Z</dcterms:created>
  <dcterms:modified xsi:type="dcterms:W3CDTF">2023-01-04T15:39:17Z</dcterms:modified>
</cp:coreProperties>
</file>